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7" r:id="rId1"/>
  </p:sldMasterIdLst>
  <p:notesMasterIdLst>
    <p:notesMasterId r:id="rId73"/>
  </p:notesMasterIdLst>
  <p:handoutMasterIdLst>
    <p:handoutMasterId r:id="rId74"/>
  </p:handoutMasterIdLst>
  <p:sldIdLst>
    <p:sldId id="2596" r:id="rId2"/>
    <p:sldId id="2540" r:id="rId3"/>
    <p:sldId id="2639" r:id="rId4"/>
    <p:sldId id="2565" r:id="rId5"/>
    <p:sldId id="2640" r:id="rId6"/>
    <p:sldId id="2642" r:id="rId7"/>
    <p:sldId id="2644" r:id="rId8"/>
    <p:sldId id="2643" r:id="rId9"/>
    <p:sldId id="2646" r:id="rId10"/>
    <p:sldId id="2647" r:id="rId11"/>
    <p:sldId id="2648" r:id="rId12"/>
    <p:sldId id="2650" r:id="rId13"/>
    <p:sldId id="2656" r:id="rId14"/>
    <p:sldId id="2655" r:id="rId15"/>
    <p:sldId id="2651" r:id="rId16"/>
    <p:sldId id="2657" r:id="rId17"/>
    <p:sldId id="2658" r:id="rId18"/>
    <p:sldId id="2659" r:id="rId19"/>
    <p:sldId id="2661" r:id="rId20"/>
    <p:sldId id="2660" r:id="rId21"/>
    <p:sldId id="2662" r:id="rId22"/>
    <p:sldId id="2664" r:id="rId23"/>
    <p:sldId id="2666" r:id="rId24"/>
    <p:sldId id="2665" r:id="rId25"/>
    <p:sldId id="2667" r:id="rId26"/>
    <p:sldId id="2668" r:id="rId27"/>
    <p:sldId id="2669" r:id="rId28"/>
    <p:sldId id="2671" r:id="rId29"/>
    <p:sldId id="2672" r:id="rId30"/>
    <p:sldId id="2673" r:id="rId31"/>
    <p:sldId id="2637" r:id="rId32"/>
    <p:sldId id="2600" r:id="rId33"/>
    <p:sldId id="2604" r:id="rId34"/>
    <p:sldId id="2605" r:id="rId35"/>
    <p:sldId id="2606" r:id="rId36"/>
    <p:sldId id="2636" r:id="rId37"/>
    <p:sldId id="2601" r:id="rId38"/>
    <p:sldId id="2603" r:id="rId39"/>
    <p:sldId id="2567" r:id="rId40"/>
    <p:sldId id="2635" r:id="rId41"/>
    <p:sldId id="2607" r:id="rId42"/>
    <p:sldId id="2609" r:id="rId43"/>
    <p:sldId id="2610" r:id="rId44"/>
    <p:sldId id="2611" r:id="rId45"/>
    <p:sldId id="2612" r:id="rId46"/>
    <p:sldId id="2613" r:id="rId47"/>
    <p:sldId id="2617" r:id="rId48"/>
    <p:sldId id="2616" r:id="rId49"/>
    <p:sldId id="2618" r:id="rId50"/>
    <p:sldId id="2619" r:id="rId51"/>
    <p:sldId id="2620" r:id="rId52"/>
    <p:sldId id="2633" r:id="rId53"/>
    <p:sldId id="2621" r:id="rId54"/>
    <p:sldId id="2623" r:id="rId55"/>
    <p:sldId id="2622" r:id="rId56"/>
    <p:sldId id="2624" r:id="rId57"/>
    <p:sldId id="2634" r:id="rId58"/>
    <p:sldId id="2625" r:id="rId59"/>
    <p:sldId id="2626" r:id="rId60"/>
    <p:sldId id="2654" r:id="rId61"/>
    <p:sldId id="2627" r:id="rId62"/>
    <p:sldId id="2628" r:id="rId63"/>
    <p:sldId id="2629" r:id="rId64"/>
    <p:sldId id="2630" r:id="rId65"/>
    <p:sldId id="2632" r:id="rId66"/>
    <p:sldId id="2631" r:id="rId67"/>
    <p:sldId id="2638" r:id="rId68"/>
    <p:sldId id="2652" r:id="rId69"/>
    <p:sldId id="2584" r:id="rId70"/>
    <p:sldId id="2571" r:id="rId71"/>
    <p:sldId id="258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8DF"/>
    <a:srgbClr val="DFE3E9"/>
    <a:srgbClr val="D6DBE2"/>
    <a:srgbClr val="5DAAB0"/>
    <a:srgbClr val="3B7579"/>
    <a:srgbClr val="AAD3D6"/>
    <a:srgbClr val="418287"/>
    <a:srgbClr val="1F1F26"/>
    <a:srgbClr val="CCD2DA"/>
    <a:srgbClr val="BBC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8" autoAdjust="0"/>
    <p:restoredTop sz="95928" autoAdjust="0"/>
  </p:normalViewPr>
  <p:slideViewPr>
    <p:cSldViewPr snapToGrid="0" snapToObjects="1" showGuides="1">
      <p:cViewPr varScale="1">
        <p:scale>
          <a:sx n="79" d="100"/>
          <a:sy n="79" d="100"/>
        </p:scale>
        <p:origin x="114" y="1662"/>
      </p:cViewPr>
      <p:guideLst>
        <p:guide pos="3840"/>
        <p:guide orient="horz" pos="2160"/>
      </p:guideLst>
    </p:cSldViewPr>
  </p:slideViewPr>
  <p:outlineViewPr>
    <p:cViewPr>
      <p:scale>
        <a:sx n="33" d="100"/>
        <a:sy n="33" d="100"/>
      </p:scale>
      <p:origin x="0" y="-10986"/>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12/12/2021</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20:13:54.455"/>
    </inkml:context>
    <inkml:brush xml:id="br0">
      <inkml:brushProperty name="width" value="0.05" units="cm"/>
      <inkml:brushProperty name="height" value="0.05" units="cm"/>
      <inkml:brushProperty name="color" value="#FFC114"/>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12/12/2021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EC45A-5BFA-4977-B02F-E5A09AA4A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E5E468-E739-4FAE-B262-D79E1E15D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CFEFC3-3E5A-4179-8F94-AB6A9F3E93C2}"/>
              </a:ext>
            </a:extLst>
          </p:cNvPr>
          <p:cNvSpPr>
            <a:spLocks noGrp="1"/>
          </p:cNvSpPr>
          <p:nvPr>
            <p:ph type="dt" sz="half" idx="10"/>
          </p:nvPr>
        </p:nvSpPr>
        <p:spPr/>
        <p:txBody>
          <a:bodyPr/>
          <a:lstStyle/>
          <a:p>
            <a:fld id="{087A6DBD-637E-4E68-A0DE-DD92E328B4BE}" type="datetimeFigureOut">
              <a:rPr lang="en-US" smtClean="0"/>
              <a:t>12/12/2021</a:t>
            </a:fld>
            <a:endParaRPr lang="en-US"/>
          </a:p>
        </p:txBody>
      </p:sp>
      <p:sp>
        <p:nvSpPr>
          <p:cNvPr id="5" name="Footer Placeholder 4">
            <a:extLst>
              <a:ext uri="{FF2B5EF4-FFF2-40B4-BE49-F238E27FC236}">
                <a16:creationId xmlns:a16="http://schemas.microsoft.com/office/drawing/2014/main" id="{EF483B16-1958-4162-A67E-EF4029E67F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2D61F-1DE5-435E-9D49-02367140D9CF}"/>
              </a:ext>
            </a:extLst>
          </p:cNvPr>
          <p:cNvSpPr>
            <a:spLocks noGrp="1"/>
          </p:cNvSpPr>
          <p:nvPr>
            <p:ph type="sldNum" sz="quarter" idx="12"/>
          </p:nvPr>
        </p:nvSpPr>
        <p:spPr/>
        <p:txBody>
          <a:bodyPr/>
          <a:lstStyle/>
          <a:p>
            <a:fld id="{9863E22C-B793-45E2-8674-38C12A0541E5}" type="slidenum">
              <a:rPr lang="en-US" smtClean="0"/>
              <a:t>‹#›</a:t>
            </a:fld>
            <a:endParaRPr lang="en-US"/>
          </a:p>
        </p:txBody>
      </p:sp>
    </p:spTree>
    <p:extLst>
      <p:ext uri="{BB962C8B-B14F-4D97-AF65-F5344CB8AC3E}">
        <p14:creationId xmlns:p14="http://schemas.microsoft.com/office/powerpoint/2010/main" val="1715192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05E6E-1EF8-4503-8163-457B19D171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4473AF-EC8C-4351-94F1-AD94CE57A5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16DE2-B014-4832-AD3C-D189B6A71FE2}"/>
              </a:ext>
            </a:extLst>
          </p:cNvPr>
          <p:cNvSpPr>
            <a:spLocks noGrp="1"/>
          </p:cNvSpPr>
          <p:nvPr>
            <p:ph type="dt" sz="half" idx="10"/>
          </p:nvPr>
        </p:nvSpPr>
        <p:spPr/>
        <p:txBody>
          <a:bodyPr/>
          <a:lstStyle/>
          <a:p>
            <a:fld id="{087A6DBD-637E-4E68-A0DE-DD92E328B4BE}" type="datetimeFigureOut">
              <a:rPr lang="en-US" smtClean="0"/>
              <a:t>12/12/2021</a:t>
            </a:fld>
            <a:endParaRPr lang="en-US"/>
          </a:p>
        </p:txBody>
      </p:sp>
      <p:sp>
        <p:nvSpPr>
          <p:cNvPr id="5" name="Footer Placeholder 4">
            <a:extLst>
              <a:ext uri="{FF2B5EF4-FFF2-40B4-BE49-F238E27FC236}">
                <a16:creationId xmlns:a16="http://schemas.microsoft.com/office/drawing/2014/main" id="{F5E912EE-7515-4AE8-989C-C92E283ACC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EDD351-5B17-4B5E-A730-E63E72C8E0AE}"/>
              </a:ext>
            </a:extLst>
          </p:cNvPr>
          <p:cNvSpPr>
            <a:spLocks noGrp="1"/>
          </p:cNvSpPr>
          <p:nvPr>
            <p:ph type="sldNum" sz="quarter" idx="12"/>
          </p:nvPr>
        </p:nvSpPr>
        <p:spPr/>
        <p:txBody>
          <a:bodyPr/>
          <a:lstStyle/>
          <a:p>
            <a:fld id="{9863E22C-B793-45E2-8674-38C12A0541E5}" type="slidenum">
              <a:rPr lang="en-US" smtClean="0"/>
              <a:t>‹#›</a:t>
            </a:fld>
            <a:endParaRPr lang="en-US"/>
          </a:p>
        </p:txBody>
      </p:sp>
    </p:spTree>
    <p:extLst>
      <p:ext uri="{BB962C8B-B14F-4D97-AF65-F5344CB8AC3E}">
        <p14:creationId xmlns:p14="http://schemas.microsoft.com/office/powerpoint/2010/main" val="4117726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285E24-A838-4F00-8CE0-CE0AB35BDD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E2D4FF-64A3-4CE6-9CD7-553A99C3D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0F527-F464-4B21-B99E-0D6AAA92F839}"/>
              </a:ext>
            </a:extLst>
          </p:cNvPr>
          <p:cNvSpPr>
            <a:spLocks noGrp="1"/>
          </p:cNvSpPr>
          <p:nvPr>
            <p:ph type="dt" sz="half" idx="10"/>
          </p:nvPr>
        </p:nvSpPr>
        <p:spPr/>
        <p:txBody>
          <a:bodyPr/>
          <a:lstStyle/>
          <a:p>
            <a:fld id="{087A6DBD-637E-4E68-A0DE-DD92E328B4BE}" type="datetimeFigureOut">
              <a:rPr lang="en-US" smtClean="0"/>
              <a:t>12/12/2021</a:t>
            </a:fld>
            <a:endParaRPr lang="en-US"/>
          </a:p>
        </p:txBody>
      </p:sp>
      <p:sp>
        <p:nvSpPr>
          <p:cNvPr id="5" name="Footer Placeholder 4">
            <a:extLst>
              <a:ext uri="{FF2B5EF4-FFF2-40B4-BE49-F238E27FC236}">
                <a16:creationId xmlns:a16="http://schemas.microsoft.com/office/drawing/2014/main" id="{4D689343-5337-4005-A70D-003126DA55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10078F-1F70-4971-B24A-D2D20ED6B9F3}"/>
              </a:ext>
            </a:extLst>
          </p:cNvPr>
          <p:cNvSpPr>
            <a:spLocks noGrp="1"/>
          </p:cNvSpPr>
          <p:nvPr>
            <p:ph type="sldNum" sz="quarter" idx="12"/>
          </p:nvPr>
        </p:nvSpPr>
        <p:spPr/>
        <p:txBody>
          <a:bodyPr/>
          <a:lstStyle/>
          <a:p>
            <a:fld id="{9863E22C-B793-45E2-8674-38C12A0541E5}" type="slidenum">
              <a:rPr lang="en-US" smtClean="0"/>
              <a:t>‹#›</a:t>
            </a:fld>
            <a:endParaRPr lang="en-US"/>
          </a:p>
        </p:txBody>
      </p:sp>
    </p:spTree>
    <p:extLst>
      <p:ext uri="{BB962C8B-B14F-4D97-AF65-F5344CB8AC3E}">
        <p14:creationId xmlns:p14="http://schemas.microsoft.com/office/powerpoint/2010/main" val="3998607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743238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016200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14649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0526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69829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17729186"/>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3685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F93A2-F27F-4E2F-A01A-AF0CD33BA7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9A19E-0261-4288-9F70-9D015C5470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92AA2-692F-4BA2-8671-E3926E167444}"/>
              </a:ext>
            </a:extLst>
          </p:cNvPr>
          <p:cNvSpPr>
            <a:spLocks noGrp="1"/>
          </p:cNvSpPr>
          <p:nvPr>
            <p:ph type="dt" sz="half" idx="10"/>
          </p:nvPr>
        </p:nvSpPr>
        <p:spPr/>
        <p:txBody>
          <a:bodyPr/>
          <a:lstStyle/>
          <a:p>
            <a:fld id="{087A6DBD-637E-4E68-A0DE-DD92E328B4BE}" type="datetimeFigureOut">
              <a:rPr lang="en-US" smtClean="0"/>
              <a:t>12/12/2021</a:t>
            </a:fld>
            <a:endParaRPr lang="en-US"/>
          </a:p>
        </p:txBody>
      </p:sp>
      <p:sp>
        <p:nvSpPr>
          <p:cNvPr id="5" name="Footer Placeholder 4">
            <a:extLst>
              <a:ext uri="{FF2B5EF4-FFF2-40B4-BE49-F238E27FC236}">
                <a16:creationId xmlns:a16="http://schemas.microsoft.com/office/drawing/2014/main" id="{876E996E-B809-4F92-9A51-BC3FE0D3FA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48A66A-3315-47F0-ADE9-DE61482F940E}"/>
              </a:ext>
            </a:extLst>
          </p:cNvPr>
          <p:cNvSpPr>
            <a:spLocks noGrp="1"/>
          </p:cNvSpPr>
          <p:nvPr>
            <p:ph type="sldNum" sz="quarter" idx="12"/>
          </p:nvPr>
        </p:nvSpPr>
        <p:spPr/>
        <p:txBody>
          <a:bodyPr/>
          <a:lstStyle/>
          <a:p>
            <a:fld id="{9863E22C-B793-45E2-8674-38C12A0541E5}" type="slidenum">
              <a:rPr lang="en-US" smtClean="0"/>
              <a:t>‹#›</a:t>
            </a:fld>
            <a:endParaRPr lang="en-US"/>
          </a:p>
        </p:txBody>
      </p:sp>
    </p:spTree>
    <p:extLst>
      <p:ext uri="{BB962C8B-B14F-4D97-AF65-F5344CB8AC3E}">
        <p14:creationId xmlns:p14="http://schemas.microsoft.com/office/powerpoint/2010/main" val="1975715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9739-680F-49C5-A23D-A62A965E8B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87C78E-4BEF-4125-925C-394AB3F67F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B7709A-D11B-499B-9F8C-11F1FE19E5F9}"/>
              </a:ext>
            </a:extLst>
          </p:cNvPr>
          <p:cNvSpPr>
            <a:spLocks noGrp="1"/>
          </p:cNvSpPr>
          <p:nvPr>
            <p:ph type="dt" sz="half" idx="10"/>
          </p:nvPr>
        </p:nvSpPr>
        <p:spPr/>
        <p:txBody>
          <a:bodyPr/>
          <a:lstStyle/>
          <a:p>
            <a:fld id="{087A6DBD-637E-4E68-A0DE-DD92E328B4BE}" type="datetimeFigureOut">
              <a:rPr lang="en-US" smtClean="0"/>
              <a:t>12/12/2021</a:t>
            </a:fld>
            <a:endParaRPr lang="en-US"/>
          </a:p>
        </p:txBody>
      </p:sp>
      <p:sp>
        <p:nvSpPr>
          <p:cNvPr id="5" name="Footer Placeholder 4">
            <a:extLst>
              <a:ext uri="{FF2B5EF4-FFF2-40B4-BE49-F238E27FC236}">
                <a16:creationId xmlns:a16="http://schemas.microsoft.com/office/drawing/2014/main" id="{AE74EFF7-2E20-4731-988F-6C7F640D1B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486420-9E36-438F-B773-37E458BB5611}"/>
              </a:ext>
            </a:extLst>
          </p:cNvPr>
          <p:cNvSpPr>
            <a:spLocks noGrp="1"/>
          </p:cNvSpPr>
          <p:nvPr>
            <p:ph type="sldNum" sz="quarter" idx="12"/>
          </p:nvPr>
        </p:nvSpPr>
        <p:spPr/>
        <p:txBody>
          <a:bodyPr/>
          <a:lstStyle/>
          <a:p>
            <a:fld id="{9863E22C-B793-45E2-8674-38C12A0541E5}" type="slidenum">
              <a:rPr lang="en-US" smtClean="0"/>
              <a:t>‹#›</a:t>
            </a:fld>
            <a:endParaRPr lang="en-US"/>
          </a:p>
        </p:txBody>
      </p:sp>
    </p:spTree>
    <p:extLst>
      <p:ext uri="{BB962C8B-B14F-4D97-AF65-F5344CB8AC3E}">
        <p14:creationId xmlns:p14="http://schemas.microsoft.com/office/powerpoint/2010/main" val="1386624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4DD7-C327-46FD-A731-7A34B17F06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CBA339-D1D1-42D8-9B79-898984FBE9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04E36D-908E-456F-9CF0-72082C2116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6BBABA-0237-47A1-BB09-F9BA23803281}"/>
              </a:ext>
            </a:extLst>
          </p:cNvPr>
          <p:cNvSpPr>
            <a:spLocks noGrp="1"/>
          </p:cNvSpPr>
          <p:nvPr>
            <p:ph type="dt" sz="half" idx="10"/>
          </p:nvPr>
        </p:nvSpPr>
        <p:spPr/>
        <p:txBody>
          <a:bodyPr/>
          <a:lstStyle/>
          <a:p>
            <a:fld id="{087A6DBD-637E-4E68-A0DE-DD92E328B4BE}" type="datetimeFigureOut">
              <a:rPr lang="en-US" smtClean="0"/>
              <a:t>12/12/2021</a:t>
            </a:fld>
            <a:endParaRPr lang="en-US"/>
          </a:p>
        </p:txBody>
      </p:sp>
      <p:sp>
        <p:nvSpPr>
          <p:cNvPr id="6" name="Footer Placeholder 5">
            <a:extLst>
              <a:ext uri="{FF2B5EF4-FFF2-40B4-BE49-F238E27FC236}">
                <a16:creationId xmlns:a16="http://schemas.microsoft.com/office/drawing/2014/main" id="{397358D7-E586-40F7-9E4E-F978A8FD22A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573DCD1-1E1F-4223-9689-AD2FA7F9467C}"/>
              </a:ext>
            </a:extLst>
          </p:cNvPr>
          <p:cNvSpPr>
            <a:spLocks noGrp="1"/>
          </p:cNvSpPr>
          <p:nvPr>
            <p:ph type="sldNum" sz="quarter" idx="12"/>
          </p:nvPr>
        </p:nvSpPr>
        <p:spPr/>
        <p:txBody>
          <a:bodyPr/>
          <a:lstStyle/>
          <a:p>
            <a:fld id="{9863E22C-B793-45E2-8674-38C12A0541E5}" type="slidenum">
              <a:rPr lang="en-US" smtClean="0"/>
              <a:t>‹#›</a:t>
            </a:fld>
            <a:endParaRPr lang="en-US"/>
          </a:p>
        </p:txBody>
      </p:sp>
    </p:spTree>
    <p:extLst>
      <p:ext uri="{BB962C8B-B14F-4D97-AF65-F5344CB8AC3E}">
        <p14:creationId xmlns:p14="http://schemas.microsoft.com/office/powerpoint/2010/main" val="10611631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1F2D-ED57-454C-99F2-66B5368635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E83CE7-98D5-456C-A154-5C9968653F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079EE3-28E4-4E90-A9E1-860AB1F972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C5BEA1-F6C9-48BA-8CFA-576E7A976A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A2F9F7-B368-4C26-B679-EC663CE844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298E87-9527-40BB-9E6E-4177675D103F}"/>
              </a:ext>
            </a:extLst>
          </p:cNvPr>
          <p:cNvSpPr>
            <a:spLocks noGrp="1"/>
          </p:cNvSpPr>
          <p:nvPr>
            <p:ph type="dt" sz="half" idx="10"/>
          </p:nvPr>
        </p:nvSpPr>
        <p:spPr/>
        <p:txBody>
          <a:bodyPr/>
          <a:lstStyle/>
          <a:p>
            <a:fld id="{087A6DBD-637E-4E68-A0DE-DD92E328B4BE}" type="datetimeFigureOut">
              <a:rPr lang="en-US" smtClean="0"/>
              <a:t>12/12/2021</a:t>
            </a:fld>
            <a:endParaRPr lang="en-US"/>
          </a:p>
        </p:txBody>
      </p:sp>
      <p:sp>
        <p:nvSpPr>
          <p:cNvPr id="8" name="Footer Placeholder 7">
            <a:extLst>
              <a:ext uri="{FF2B5EF4-FFF2-40B4-BE49-F238E27FC236}">
                <a16:creationId xmlns:a16="http://schemas.microsoft.com/office/drawing/2014/main" id="{09CE909C-994D-43DE-8279-62824B34F19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0D4CFD8-F8D1-462A-8282-0B82B88E7118}"/>
              </a:ext>
            </a:extLst>
          </p:cNvPr>
          <p:cNvSpPr>
            <a:spLocks noGrp="1"/>
          </p:cNvSpPr>
          <p:nvPr>
            <p:ph type="sldNum" sz="quarter" idx="12"/>
          </p:nvPr>
        </p:nvSpPr>
        <p:spPr/>
        <p:txBody>
          <a:bodyPr/>
          <a:lstStyle/>
          <a:p>
            <a:fld id="{9863E22C-B793-45E2-8674-38C12A0541E5}" type="slidenum">
              <a:rPr lang="en-US" smtClean="0"/>
              <a:t>‹#›</a:t>
            </a:fld>
            <a:endParaRPr lang="en-US"/>
          </a:p>
        </p:txBody>
      </p:sp>
    </p:spTree>
    <p:extLst>
      <p:ext uri="{BB962C8B-B14F-4D97-AF65-F5344CB8AC3E}">
        <p14:creationId xmlns:p14="http://schemas.microsoft.com/office/powerpoint/2010/main" val="1208878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29344-5CE2-4647-A268-2A6516713E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CE1967-90C6-4BA1-B3C1-822E98A33CF8}"/>
              </a:ext>
            </a:extLst>
          </p:cNvPr>
          <p:cNvSpPr>
            <a:spLocks noGrp="1"/>
          </p:cNvSpPr>
          <p:nvPr>
            <p:ph type="dt" sz="half" idx="10"/>
          </p:nvPr>
        </p:nvSpPr>
        <p:spPr/>
        <p:txBody>
          <a:bodyPr/>
          <a:lstStyle/>
          <a:p>
            <a:fld id="{087A6DBD-637E-4E68-A0DE-DD92E328B4BE}" type="datetimeFigureOut">
              <a:rPr lang="en-US" smtClean="0"/>
              <a:t>12/12/2021</a:t>
            </a:fld>
            <a:endParaRPr lang="en-US"/>
          </a:p>
        </p:txBody>
      </p:sp>
      <p:sp>
        <p:nvSpPr>
          <p:cNvPr id="4" name="Footer Placeholder 3">
            <a:extLst>
              <a:ext uri="{FF2B5EF4-FFF2-40B4-BE49-F238E27FC236}">
                <a16:creationId xmlns:a16="http://schemas.microsoft.com/office/drawing/2014/main" id="{A0F2489C-2E8C-4470-B204-1A17F9CFD17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FC97051-B2A4-4502-9D0E-25F9B9207429}"/>
              </a:ext>
            </a:extLst>
          </p:cNvPr>
          <p:cNvSpPr>
            <a:spLocks noGrp="1"/>
          </p:cNvSpPr>
          <p:nvPr>
            <p:ph type="sldNum" sz="quarter" idx="12"/>
          </p:nvPr>
        </p:nvSpPr>
        <p:spPr/>
        <p:txBody>
          <a:bodyPr/>
          <a:lstStyle/>
          <a:p>
            <a:fld id="{9863E22C-B793-45E2-8674-38C12A0541E5}" type="slidenum">
              <a:rPr lang="en-US" smtClean="0"/>
              <a:t>‹#›</a:t>
            </a:fld>
            <a:endParaRPr lang="en-US"/>
          </a:p>
        </p:txBody>
      </p:sp>
    </p:spTree>
    <p:extLst>
      <p:ext uri="{BB962C8B-B14F-4D97-AF65-F5344CB8AC3E}">
        <p14:creationId xmlns:p14="http://schemas.microsoft.com/office/powerpoint/2010/main" val="8161826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8D497B-5F55-46FD-A5C5-6E70BDD9EB04}"/>
              </a:ext>
            </a:extLst>
          </p:cNvPr>
          <p:cNvSpPr>
            <a:spLocks noGrp="1"/>
          </p:cNvSpPr>
          <p:nvPr>
            <p:ph type="dt" sz="half" idx="10"/>
          </p:nvPr>
        </p:nvSpPr>
        <p:spPr/>
        <p:txBody>
          <a:bodyPr/>
          <a:lstStyle/>
          <a:p>
            <a:fld id="{087A6DBD-637E-4E68-A0DE-DD92E328B4BE}" type="datetimeFigureOut">
              <a:rPr lang="en-US" smtClean="0"/>
              <a:t>12/12/2021</a:t>
            </a:fld>
            <a:endParaRPr lang="en-US"/>
          </a:p>
        </p:txBody>
      </p:sp>
      <p:sp>
        <p:nvSpPr>
          <p:cNvPr id="3" name="Footer Placeholder 2">
            <a:extLst>
              <a:ext uri="{FF2B5EF4-FFF2-40B4-BE49-F238E27FC236}">
                <a16:creationId xmlns:a16="http://schemas.microsoft.com/office/drawing/2014/main" id="{C1F1E27B-91D7-4FBC-91D8-8AB93AC52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65B2F3-BDB0-4655-A209-73A37D4DF53C}"/>
              </a:ext>
            </a:extLst>
          </p:cNvPr>
          <p:cNvSpPr>
            <a:spLocks noGrp="1"/>
          </p:cNvSpPr>
          <p:nvPr>
            <p:ph type="sldNum" sz="quarter" idx="12"/>
          </p:nvPr>
        </p:nvSpPr>
        <p:spPr/>
        <p:txBody>
          <a:bodyPr/>
          <a:lstStyle/>
          <a:p>
            <a:fld id="{9863E22C-B793-45E2-8674-38C12A0541E5}" type="slidenum">
              <a:rPr lang="en-US" smtClean="0"/>
              <a:t>‹#›</a:t>
            </a:fld>
            <a:endParaRPr lang="en-US"/>
          </a:p>
        </p:txBody>
      </p:sp>
    </p:spTree>
    <p:extLst>
      <p:ext uri="{BB962C8B-B14F-4D97-AF65-F5344CB8AC3E}">
        <p14:creationId xmlns:p14="http://schemas.microsoft.com/office/powerpoint/2010/main" val="9826150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702C6-5566-4570-A3D3-14C5A1E8AC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D8E1E4-03CE-4D93-AFFF-540C9D074A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B0905D-7F9F-4862-8AFC-878A2D6905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F368E6-5763-4E25-BE7A-DC157F594054}"/>
              </a:ext>
            </a:extLst>
          </p:cNvPr>
          <p:cNvSpPr>
            <a:spLocks noGrp="1"/>
          </p:cNvSpPr>
          <p:nvPr>
            <p:ph type="dt" sz="half" idx="10"/>
          </p:nvPr>
        </p:nvSpPr>
        <p:spPr/>
        <p:txBody>
          <a:bodyPr/>
          <a:lstStyle/>
          <a:p>
            <a:fld id="{087A6DBD-637E-4E68-A0DE-DD92E328B4BE}" type="datetimeFigureOut">
              <a:rPr lang="en-US" smtClean="0"/>
              <a:t>12/12/2021</a:t>
            </a:fld>
            <a:endParaRPr lang="en-US"/>
          </a:p>
        </p:txBody>
      </p:sp>
      <p:sp>
        <p:nvSpPr>
          <p:cNvPr id="6" name="Footer Placeholder 5">
            <a:extLst>
              <a:ext uri="{FF2B5EF4-FFF2-40B4-BE49-F238E27FC236}">
                <a16:creationId xmlns:a16="http://schemas.microsoft.com/office/drawing/2014/main" id="{E2A17AE9-8841-42E4-9153-8E87CF7EBB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581A9D-5B20-4C92-8A7F-E85B86C9E370}"/>
              </a:ext>
            </a:extLst>
          </p:cNvPr>
          <p:cNvSpPr>
            <a:spLocks noGrp="1"/>
          </p:cNvSpPr>
          <p:nvPr>
            <p:ph type="sldNum" sz="quarter" idx="12"/>
          </p:nvPr>
        </p:nvSpPr>
        <p:spPr/>
        <p:txBody>
          <a:bodyPr/>
          <a:lstStyle/>
          <a:p>
            <a:fld id="{9863E22C-B793-45E2-8674-38C12A0541E5}" type="slidenum">
              <a:rPr lang="en-US" smtClean="0"/>
              <a:t>‹#›</a:t>
            </a:fld>
            <a:endParaRPr lang="en-US"/>
          </a:p>
        </p:txBody>
      </p:sp>
    </p:spTree>
    <p:extLst>
      <p:ext uri="{BB962C8B-B14F-4D97-AF65-F5344CB8AC3E}">
        <p14:creationId xmlns:p14="http://schemas.microsoft.com/office/powerpoint/2010/main" val="2010351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F4F3-5FBC-4A16-A27F-D3F0B8DD5D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B082FB-42C2-4B20-85ED-997F8AC703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3B18DC-E278-4BAC-974C-097E7040A6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5DAC1C-5BFF-496C-A00F-9BD68DEB3BE0}"/>
              </a:ext>
            </a:extLst>
          </p:cNvPr>
          <p:cNvSpPr>
            <a:spLocks noGrp="1"/>
          </p:cNvSpPr>
          <p:nvPr>
            <p:ph type="dt" sz="half" idx="10"/>
          </p:nvPr>
        </p:nvSpPr>
        <p:spPr/>
        <p:txBody>
          <a:bodyPr/>
          <a:lstStyle/>
          <a:p>
            <a:fld id="{087A6DBD-637E-4E68-A0DE-DD92E328B4BE}" type="datetimeFigureOut">
              <a:rPr lang="en-US" smtClean="0"/>
              <a:t>12/12/2021</a:t>
            </a:fld>
            <a:endParaRPr lang="en-US"/>
          </a:p>
        </p:txBody>
      </p:sp>
      <p:sp>
        <p:nvSpPr>
          <p:cNvPr id="6" name="Footer Placeholder 5">
            <a:extLst>
              <a:ext uri="{FF2B5EF4-FFF2-40B4-BE49-F238E27FC236}">
                <a16:creationId xmlns:a16="http://schemas.microsoft.com/office/drawing/2014/main" id="{7D39D4FF-AEBF-4829-8E08-652A0951D9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2285EC-8825-4F4F-9B5E-C122F24791D8}"/>
              </a:ext>
            </a:extLst>
          </p:cNvPr>
          <p:cNvSpPr>
            <a:spLocks noGrp="1"/>
          </p:cNvSpPr>
          <p:nvPr>
            <p:ph type="sldNum" sz="quarter" idx="12"/>
          </p:nvPr>
        </p:nvSpPr>
        <p:spPr/>
        <p:txBody>
          <a:bodyPr/>
          <a:lstStyle/>
          <a:p>
            <a:fld id="{9863E22C-B793-45E2-8674-38C12A0541E5}" type="slidenum">
              <a:rPr lang="en-US" smtClean="0"/>
              <a:t>‹#›</a:t>
            </a:fld>
            <a:endParaRPr lang="en-US"/>
          </a:p>
        </p:txBody>
      </p:sp>
    </p:spTree>
    <p:extLst>
      <p:ext uri="{BB962C8B-B14F-4D97-AF65-F5344CB8AC3E}">
        <p14:creationId xmlns:p14="http://schemas.microsoft.com/office/powerpoint/2010/main" val="39827542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D506A3-4E82-4FF4-872E-ACEBC7DA41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E0F9C5-850F-44D5-9FC3-786D5C4DED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3DFD9-5249-46E5-A05D-4B0671F5B7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7A6DBD-637E-4E68-A0DE-DD92E328B4BE}" type="datetimeFigureOut">
              <a:rPr lang="en-US" smtClean="0"/>
              <a:t>12/12/2021</a:t>
            </a:fld>
            <a:endParaRPr lang="en-US"/>
          </a:p>
        </p:txBody>
      </p:sp>
      <p:sp>
        <p:nvSpPr>
          <p:cNvPr id="5" name="Footer Placeholder 4">
            <a:extLst>
              <a:ext uri="{FF2B5EF4-FFF2-40B4-BE49-F238E27FC236}">
                <a16:creationId xmlns:a16="http://schemas.microsoft.com/office/drawing/2014/main" id="{1310A94D-A46B-41AC-A5BA-19DAC098C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7DC3290-8A63-4F97-91F3-91824F34B6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3E22C-B793-45E2-8674-38C12A0541E5}" type="slidenum">
              <a:rPr lang="en-US" smtClean="0"/>
              <a:t>‹#›</a:t>
            </a:fld>
            <a:endParaRPr lang="en-US"/>
          </a:p>
        </p:txBody>
      </p:sp>
    </p:spTree>
    <p:extLst>
      <p:ext uri="{BB962C8B-B14F-4D97-AF65-F5344CB8AC3E}">
        <p14:creationId xmlns:p14="http://schemas.microsoft.com/office/powerpoint/2010/main" val="3778487161"/>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3" r:id="rId15"/>
    <p:sldLayoutId id="2147483885" r:id="rId16"/>
    <p:sldLayoutId id="2147483887" r:id="rId17"/>
    <p:sldLayoutId id="2147483888" r:id="rId18"/>
    <p:sldLayoutId id="2147483736" r:id="rId19"/>
    <p:sldLayoutId id="2147483689" r:id="rId20"/>
    <p:sldLayoutId id="2147483735" r:id="rId21"/>
    <p:sldLayoutId id="2147483684" r:id="rId22"/>
    <p:sldLayoutId id="2147483752" r:id="rId23"/>
    <p:sldLayoutId id="2147483737" r:id="rId24"/>
    <p:sldLayoutId id="2147483651" r:id="rId25"/>
    <p:sldLayoutId id="2147483738" r:id="rId26"/>
    <p:sldLayoutId id="2147483685" r:id="rId27"/>
    <p:sldLayoutId id="2147483674" r:id="rId28"/>
    <p:sldLayoutId id="2147483694" r:id="rId29"/>
    <p:sldLayoutId id="2147483748" r:id="rId30"/>
    <p:sldLayoutId id="2147483693" r:id="rId31"/>
    <p:sldLayoutId id="2147483686" r:id="rId32"/>
    <p:sldLayoutId id="2147483703" r:id="rId33"/>
    <p:sldLayoutId id="2147483709" r:id="rId34"/>
    <p:sldLayoutId id="2147483711" r:id="rId35"/>
    <p:sldLayoutId id="2147483712" r:id="rId36"/>
    <p:sldLayoutId id="2147483749" r:id="rId37"/>
    <p:sldLayoutId id="2147483751" r:id="rId38"/>
    <p:sldLayoutId id="2147483702" r:id="rId39"/>
    <p:sldLayoutId id="2147483713" r:id="rId40"/>
    <p:sldLayoutId id="2147483714" r:id="rId41"/>
    <p:sldLayoutId id="2147483695" r:id="rId42"/>
    <p:sldLayoutId id="2147483730" r:id="rId43"/>
    <p:sldLayoutId id="2147483698" r:id="rId44"/>
    <p:sldLayoutId id="2147483699" r:id="rId45"/>
    <p:sldLayoutId id="2147483732" r:id="rId46"/>
    <p:sldLayoutId id="2147483739" r:id="rId47"/>
    <p:sldLayoutId id="2147483740" r:id="rId48"/>
    <p:sldLayoutId id="2147483700" r:id="rId49"/>
    <p:sldLayoutId id="2147483741" r:id="rId50"/>
    <p:sldLayoutId id="2147483742" r:id="rId51"/>
    <p:sldLayoutId id="2147483696" r:id="rId52"/>
    <p:sldLayoutId id="2147483743" r:id="rId53"/>
    <p:sldLayoutId id="2147483744" r:id="rId54"/>
    <p:sldLayoutId id="2147483705" r:id="rId55"/>
    <p:sldLayoutId id="2147483746" r:id="rId56"/>
    <p:sldLayoutId id="2147483687" r:id="rId57"/>
    <p:sldLayoutId id="2147483720" r:id="rId58"/>
    <p:sldLayoutId id="2147483718" r:id="rId59"/>
    <p:sldLayoutId id="2147483721" r:id="rId60"/>
    <p:sldLayoutId id="2147483716" r:id="rId61"/>
    <p:sldLayoutId id="2147483722" r:id="rId62"/>
    <p:sldLayoutId id="2147483753" r:id="rId63"/>
    <p:sldLayoutId id="2147483754" r:id="rId64"/>
    <p:sldLayoutId id="2147483755" r:id="rId65"/>
    <p:sldLayoutId id="2147483756" r:id="rId66"/>
    <p:sldLayoutId id="2147483725" r:id="rId67"/>
    <p:sldLayoutId id="2147483726" r:id="rId68"/>
    <p:sldLayoutId id="2147483675" r:id="rId69"/>
    <p:sldLayoutId id="2147483677" r:id="rId70"/>
    <p:sldLayoutId id="2147483729" r:id="rId71"/>
    <p:sldLayoutId id="2147483747" r:id="rId7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customXml" Target="../ink/ink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sv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5.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8" Type="http://schemas.openxmlformats.org/officeDocument/2006/relationships/image" Target="../media/image8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9.png"/><Relationship Id="rId1" Type="http://schemas.openxmlformats.org/officeDocument/2006/relationships/slideLayout" Target="../slideLayouts/slideLayout17.xml"/><Relationship Id="rId6" Type="http://schemas.openxmlformats.org/officeDocument/2006/relationships/image" Target="../media/image81.png"/><Relationship Id="rId5" Type="http://schemas.microsoft.com/office/2007/relationships/hdphoto" Target="../media/hdphoto2.wdp"/><Relationship Id="rId4" Type="http://schemas.openxmlformats.org/officeDocument/2006/relationships/image" Target="../media/image80.png"/><Relationship Id="rId9" Type="http://schemas.microsoft.com/office/2007/relationships/hdphoto" Target="../media/hdphoto4.wdp"/></Relationships>
</file>

<file path=ppt/slides/_rels/slide71.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Layout" Target="../slideLayouts/slideLayout18.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prstGeom prst="rect">
            <a:avLst/>
          </a:prstGeom>
        </p:spPr>
        <p:txBody>
          <a:bodyPr anchor="t">
            <a:normAutofit/>
          </a:bodyPr>
          <a:lstStyle/>
          <a:p>
            <a:pPr algn="l" fontAlgn="base"/>
            <a:r>
              <a:rPr lang="en-US" b="1" i="0" dirty="0">
                <a:solidFill>
                  <a:srgbClr val="FFFFFF"/>
                </a:solidFill>
                <a:effectLst/>
                <a:latin typeface="zeitung"/>
              </a:rPr>
              <a:t>Telecom Churn</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prstGeom prst="rect">
            <a:avLst/>
          </a:prstGeom>
        </p:spPr>
        <p:txBody>
          <a:bodyPr>
            <a:normAutofit/>
          </a:bodyPr>
          <a:lstStyle/>
          <a:p>
            <a:r>
              <a:rPr lang="en-US" altLang="zh-CN" dirty="0"/>
              <a:t>ISE535     Group 5 	</a:t>
            </a:r>
            <a:r>
              <a:rPr lang="en-US" altLang="zh-CN" dirty="0" err="1"/>
              <a:t>Yichun</a:t>
            </a:r>
            <a:r>
              <a:rPr lang="en-US" altLang="zh-CN" dirty="0"/>
              <a:t> Hu	</a:t>
            </a:r>
            <a:r>
              <a:rPr lang="en-US" altLang="zh-CN" dirty="0" err="1"/>
              <a:t>Yongjun</a:t>
            </a:r>
            <a:r>
              <a:rPr lang="en-US" altLang="zh-CN" dirty="0"/>
              <a:t> Kim	</a:t>
            </a:r>
            <a:r>
              <a:rPr lang="en-US" altLang="zh-CN" dirty="0" err="1"/>
              <a:t>Xiaoxuan</a:t>
            </a:r>
            <a:r>
              <a:rPr lang="en-US" altLang="zh-CN" dirty="0"/>
              <a:t> Lu</a:t>
            </a:r>
            <a:endParaRPr lang="en-US" dirty="0"/>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7068457" y="3931024"/>
            <a:ext cx="4296228" cy="2926976"/>
          </a:xfrm>
          <a:solidFill>
            <a:schemeClr val="accent1">
              <a:lumMod val="40000"/>
              <a:lumOff val="60000"/>
            </a:schemeClr>
          </a:solidFill>
        </p:spPr>
        <p:txBody>
          <a:bodyPr/>
          <a:lstStyle/>
          <a:p>
            <a:r>
              <a:rPr lang="en-US" altLang="zh-CN" sz="2400" dirty="0"/>
              <a:t>More Customer service calls are likely made by some active customers, like having more minutes or email messages.  </a:t>
            </a:r>
          </a:p>
          <a:p>
            <a:r>
              <a:rPr lang="en-US" sz="2400" dirty="0"/>
              <a:t>And the radiation</a:t>
            </a:r>
            <a:r>
              <a:rPr lang="en-US" altLang="zh-CN" sz="2400" dirty="0"/>
              <a:t>s</a:t>
            </a:r>
            <a:r>
              <a:rPr lang="en-US" sz="2400" dirty="0"/>
              <a:t> show that messaging active customers are also active in making calls.</a:t>
            </a:r>
          </a:p>
          <a:p>
            <a:endParaRPr lang="en-US" sz="2400"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350248" y="662781"/>
            <a:ext cx="8187124" cy="382749"/>
          </a:xfrm>
        </p:spPr>
        <p:txBody>
          <a:bodyPr/>
          <a:lstStyle/>
          <a:p>
            <a:pPr algn="ctr"/>
            <a:r>
              <a:rPr lang="en-US" sz="2000" dirty="0">
                <a:latin typeface="Times New Roman" panose="02020603050405020304" pitchFamily="18" charset="0"/>
                <a:cs typeface="Times New Roman" panose="02020603050405020304" pitchFamily="18" charset="0"/>
              </a:rPr>
              <a:t>Group Customer service calls vs Minutes &amp; Calls &amp; Charge separately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pic>
        <p:nvPicPr>
          <p:cNvPr id="8" name="Picture 7">
            <a:extLst>
              <a:ext uri="{FF2B5EF4-FFF2-40B4-BE49-F238E27FC236}">
                <a16:creationId xmlns:a16="http://schemas.microsoft.com/office/drawing/2014/main" id="{7D01BB87-7A9F-4EF1-B691-0CC3D88F646E}"/>
              </a:ext>
            </a:extLst>
          </p:cNvPr>
          <p:cNvPicPr>
            <a:picLocks noChangeAspect="1"/>
          </p:cNvPicPr>
          <p:nvPr/>
        </p:nvPicPr>
        <p:blipFill>
          <a:blip r:embed="rId2"/>
          <a:stretch>
            <a:fillRect/>
          </a:stretch>
        </p:blipFill>
        <p:spPr>
          <a:xfrm>
            <a:off x="986972" y="2839351"/>
            <a:ext cx="4746171" cy="2938856"/>
          </a:xfrm>
          <a:prstGeom prst="rect">
            <a:avLst/>
          </a:prstGeom>
        </p:spPr>
      </p:pic>
      <p:sp>
        <p:nvSpPr>
          <p:cNvPr id="11" name="Title 1">
            <a:extLst>
              <a:ext uri="{FF2B5EF4-FFF2-40B4-BE49-F238E27FC236}">
                <a16:creationId xmlns:a16="http://schemas.microsoft.com/office/drawing/2014/main" id="{E23B70E8-7ACA-4077-960B-CB51B411C6DA}"/>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a:t>Bivariate Analysis				</a:t>
            </a:r>
            <a:r>
              <a:rPr lang="en-US" sz="3200"/>
              <a:t>Measure/Measure</a:t>
            </a:r>
            <a:endParaRPr lang="en-US" dirty="0"/>
          </a:p>
        </p:txBody>
      </p:sp>
      <p:pic>
        <p:nvPicPr>
          <p:cNvPr id="7" name="Picture 6">
            <a:extLst>
              <a:ext uri="{FF2B5EF4-FFF2-40B4-BE49-F238E27FC236}">
                <a16:creationId xmlns:a16="http://schemas.microsoft.com/office/drawing/2014/main" id="{8AC95F6A-33B6-4549-ADAF-65EDB0033A01}"/>
              </a:ext>
            </a:extLst>
          </p:cNvPr>
          <p:cNvPicPr>
            <a:picLocks noChangeAspect="1"/>
          </p:cNvPicPr>
          <p:nvPr/>
        </p:nvPicPr>
        <p:blipFill>
          <a:blip r:embed="rId3"/>
          <a:stretch>
            <a:fillRect/>
          </a:stretch>
        </p:blipFill>
        <p:spPr>
          <a:xfrm>
            <a:off x="878814" y="1279659"/>
            <a:ext cx="5701427" cy="1325563"/>
          </a:xfrm>
          <a:prstGeom prst="rect">
            <a:avLst/>
          </a:prstGeom>
        </p:spPr>
      </p:pic>
      <p:pic>
        <p:nvPicPr>
          <p:cNvPr id="9" name="Picture 8">
            <a:extLst>
              <a:ext uri="{FF2B5EF4-FFF2-40B4-BE49-F238E27FC236}">
                <a16:creationId xmlns:a16="http://schemas.microsoft.com/office/drawing/2014/main" id="{6AC28419-50B8-4DDE-97DA-48EE4FA81620}"/>
              </a:ext>
            </a:extLst>
          </p:cNvPr>
          <p:cNvPicPr>
            <a:picLocks noChangeAspect="1"/>
          </p:cNvPicPr>
          <p:nvPr/>
        </p:nvPicPr>
        <p:blipFill>
          <a:blip r:embed="rId4"/>
          <a:stretch>
            <a:fillRect/>
          </a:stretch>
        </p:blipFill>
        <p:spPr>
          <a:xfrm>
            <a:off x="7092956" y="1230715"/>
            <a:ext cx="4112072" cy="2477588"/>
          </a:xfrm>
          <a:prstGeom prst="rect">
            <a:avLst/>
          </a:prstGeom>
        </p:spPr>
      </p:pic>
      <p:sp>
        <p:nvSpPr>
          <p:cNvPr id="2" name="Oval 1">
            <a:extLst>
              <a:ext uri="{FF2B5EF4-FFF2-40B4-BE49-F238E27FC236}">
                <a16:creationId xmlns:a16="http://schemas.microsoft.com/office/drawing/2014/main" id="{50E0FF96-AE1C-4711-929D-A939E5BDA94D}"/>
              </a:ext>
            </a:extLst>
          </p:cNvPr>
          <p:cNvSpPr/>
          <p:nvPr/>
        </p:nvSpPr>
        <p:spPr>
          <a:xfrm>
            <a:off x="1689100" y="3022600"/>
            <a:ext cx="438150" cy="527050"/>
          </a:xfrm>
          <a:prstGeom prst="ellipse">
            <a:avLst/>
          </a:prstGeom>
          <a:no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DE86E13-41E7-43E5-BF37-A530761C1114}"/>
              </a:ext>
            </a:extLst>
          </p:cNvPr>
          <p:cNvSpPr/>
          <p:nvPr/>
        </p:nvSpPr>
        <p:spPr>
          <a:xfrm>
            <a:off x="7477404" y="1473200"/>
            <a:ext cx="517245" cy="406400"/>
          </a:xfrm>
          <a:prstGeom prst="ellipse">
            <a:avLst/>
          </a:prstGeom>
          <a:no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5B8218E-BCF0-4A06-BB2A-4B296A0F1A8F}"/>
                  </a:ext>
                </a:extLst>
              </p14:cNvPr>
              <p14:cNvContentPartPr/>
              <p14:nvPr/>
            </p14:nvContentPartPr>
            <p14:xfrm>
              <a:off x="7715000" y="1644500"/>
              <a:ext cx="360" cy="360"/>
            </p14:xfrm>
          </p:contentPart>
        </mc:Choice>
        <mc:Fallback>
          <p:pic>
            <p:nvPicPr>
              <p:cNvPr id="3" name="Ink 2">
                <a:extLst>
                  <a:ext uri="{FF2B5EF4-FFF2-40B4-BE49-F238E27FC236}">
                    <a16:creationId xmlns:a16="http://schemas.microsoft.com/office/drawing/2014/main" id="{A5B8218E-BCF0-4A06-BB2A-4B296A0F1A8F}"/>
                  </a:ext>
                </a:extLst>
              </p:cNvPr>
              <p:cNvPicPr/>
              <p:nvPr/>
            </p:nvPicPr>
            <p:blipFill>
              <a:blip r:embed="rId6"/>
              <a:stretch>
                <a:fillRect/>
              </a:stretch>
            </p:blipFill>
            <p:spPr>
              <a:xfrm>
                <a:off x="7706000" y="1635500"/>
                <a:ext cx="18000" cy="18000"/>
              </a:xfrm>
              <a:prstGeom prst="rect">
                <a:avLst/>
              </a:prstGeom>
            </p:spPr>
          </p:pic>
        </mc:Fallback>
      </mc:AlternateContent>
      <p:sp>
        <p:nvSpPr>
          <p:cNvPr id="12" name="Oval 11">
            <a:extLst>
              <a:ext uri="{FF2B5EF4-FFF2-40B4-BE49-F238E27FC236}">
                <a16:creationId xmlns:a16="http://schemas.microsoft.com/office/drawing/2014/main" id="{7126582A-6F74-4A70-B56E-C6DA531556C8}"/>
              </a:ext>
            </a:extLst>
          </p:cNvPr>
          <p:cNvSpPr/>
          <p:nvPr/>
        </p:nvSpPr>
        <p:spPr>
          <a:xfrm>
            <a:off x="2552700" y="1549400"/>
            <a:ext cx="3460750" cy="516258"/>
          </a:xfrm>
          <a:prstGeom prst="ellipse">
            <a:avLst/>
          </a:prstGeom>
          <a:no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9772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pic>
        <p:nvPicPr>
          <p:cNvPr id="8" name="Picture 7">
            <a:extLst>
              <a:ext uri="{FF2B5EF4-FFF2-40B4-BE49-F238E27FC236}">
                <a16:creationId xmlns:a16="http://schemas.microsoft.com/office/drawing/2014/main" id="{FCD1A737-DE30-47EA-886F-3F48A65ADBEA}"/>
              </a:ext>
            </a:extLst>
          </p:cNvPr>
          <p:cNvPicPr>
            <a:picLocks noChangeAspect="1"/>
          </p:cNvPicPr>
          <p:nvPr/>
        </p:nvPicPr>
        <p:blipFill>
          <a:blip r:embed="rId2"/>
          <a:stretch>
            <a:fillRect/>
          </a:stretch>
        </p:blipFill>
        <p:spPr>
          <a:xfrm>
            <a:off x="1314222" y="1256334"/>
            <a:ext cx="7705725" cy="4648200"/>
          </a:xfrm>
          <a:prstGeom prst="rect">
            <a:avLst/>
          </a:prstGeom>
        </p:spPr>
      </p:pic>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sz="3200" dirty="0"/>
              <a:t>Measure/Measure</a:t>
            </a:r>
            <a:endParaRPr lang="en-US" dirty="0"/>
          </a:p>
        </p:txBody>
      </p:sp>
      <p:sp>
        <p:nvSpPr>
          <p:cNvPr id="7" name="Text Placeholder 3">
            <a:extLst>
              <a:ext uri="{FF2B5EF4-FFF2-40B4-BE49-F238E27FC236}">
                <a16:creationId xmlns:a16="http://schemas.microsoft.com/office/drawing/2014/main" id="{C6A93E43-A399-4029-961F-109081451EA6}"/>
              </a:ext>
            </a:extLst>
          </p:cNvPr>
          <p:cNvSpPr txBox="1">
            <a:spLocks/>
          </p:cNvSpPr>
          <p:nvPr/>
        </p:nvSpPr>
        <p:spPr>
          <a:xfrm>
            <a:off x="8969828" y="1530511"/>
            <a:ext cx="2510971" cy="2477588"/>
          </a:xfrm>
          <a:prstGeom prst="rect">
            <a:avLst/>
          </a:prstGeom>
          <a:solidFill>
            <a:schemeClr val="accent1">
              <a:lumMod val="40000"/>
              <a:lumOff val="60000"/>
            </a:schemeClr>
          </a:solidFill>
        </p:spPr>
        <p:txBody>
          <a:bodyPr vert="horz" lIns="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relationship between minutes and charge is linearly as expected.</a:t>
            </a:r>
          </a:p>
          <a:p>
            <a:endParaRPr lang="en-US" sz="2400" dirty="0"/>
          </a:p>
        </p:txBody>
      </p:sp>
    </p:spTree>
    <p:extLst>
      <p:ext uri="{BB962C8B-B14F-4D97-AF65-F5344CB8AC3E}">
        <p14:creationId xmlns:p14="http://schemas.microsoft.com/office/powerpoint/2010/main" val="169065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417604" y="1598619"/>
            <a:ext cx="2634217"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164951"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Churn vs Plans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Category</a:t>
            </a:r>
            <a:r>
              <a:rPr lang="en-US" sz="3200" dirty="0"/>
              <a:t>/</a:t>
            </a:r>
            <a:r>
              <a:rPr lang="en-US" altLang="zh-CN" sz="3200" dirty="0"/>
              <a:t> Category</a:t>
            </a:r>
            <a:endParaRPr lang="en-US" dirty="0"/>
          </a:p>
        </p:txBody>
      </p:sp>
      <p:pic>
        <p:nvPicPr>
          <p:cNvPr id="3" name="Picture 2">
            <a:extLst>
              <a:ext uri="{FF2B5EF4-FFF2-40B4-BE49-F238E27FC236}">
                <a16:creationId xmlns:a16="http://schemas.microsoft.com/office/drawing/2014/main" id="{1DCDFF7A-71C4-46B4-A946-B95839BEEEF2}"/>
              </a:ext>
            </a:extLst>
          </p:cNvPr>
          <p:cNvPicPr>
            <a:picLocks noChangeAspect="1"/>
          </p:cNvPicPr>
          <p:nvPr/>
        </p:nvPicPr>
        <p:blipFill rotWithShape="1">
          <a:blip r:embed="rId2"/>
          <a:srcRect t="38357"/>
          <a:stretch/>
        </p:blipFill>
        <p:spPr>
          <a:xfrm>
            <a:off x="6096000" y="1271488"/>
            <a:ext cx="6020724" cy="3721426"/>
          </a:xfrm>
          <a:prstGeom prst="rect">
            <a:avLst/>
          </a:prstGeom>
        </p:spPr>
      </p:pic>
      <p:pic>
        <p:nvPicPr>
          <p:cNvPr id="9" name="Picture 8">
            <a:extLst>
              <a:ext uri="{FF2B5EF4-FFF2-40B4-BE49-F238E27FC236}">
                <a16:creationId xmlns:a16="http://schemas.microsoft.com/office/drawing/2014/main" id="{D6E09E7B-919D-440B-87EE-7E358B9F49FE}"/>
              </a:ext>
            </a:extLst>
          </p:cNvPr>
          <p:cNvPicPr>
            <a:picLocks noChangeAspect="1"/>
          </p:cNvPicPr>
          <p:nvPr/>
        </p:nvPicPr>
        <p:blipFill rotWithShape="1">
          <a:blip r:embed="rId3"/>
          <a:srcRect b="33643"/>
          <a:stretch/>
        </p:blipFill>
        <p:spPr>
          <a:xfrm>
            <a:off x="113660" y="1177242"/>
            <a:ext cx="5822683" cy="3345318"/>
          </a:xfrm>
          <a:prstGeom prst="rect">
            <a:avLst/>
          </a:prstGeom>
        </p:spPr>
      </p:pic>
      <p:sp>
        <p:nvSpPr>
          <p:cNvPr id="2" name="TextBox 1">
            <a:extLst>
              <a:ext uri="{FF2B5EF4-FFF2-40B4-BE49-F238E27FC236}">
                <a16:creationId xmlns:a16="http://schemas.microsoft.com/office/drawing/2014/main" id="{C3F75841-2381-415B-B5FC-42A589B49ABF}"/>
              </a:ext>
            </a:extLst>
          </p:cNvPr>
          <p:cNvSpPr txBox="1"/>
          <p:nvPr/>
        </p:nvSpPr>
        <p:spPr>
          <a:xfrm>
            <a:off x="1320800" y="5278572"/>
            <a:ext cx="5515429" cy="923330"/>
          </a:xfrm>
          <a:prstGeom prst="rect">
            <a:avLst/>
          </a:prstGeom>
          <a:solidFill>
            <a:schemeClr val="accent1">
              <a:lumMod val="40000"/>
              <a:lumOff val="60000"/>
            </a:schemeClr>
          </a:solidFill>
        </p:spPr>
        <p:txBody>
          <a:bodyPr wrap="square" rtlCol="0">
            <a:spAutoFit/>
          </a:bodyPr>
          <a:lstStyle/>
          <a:p>
            <a:r>
              <a:rPr lang="en-US" dirty="0"/>
              <a:t>Churn is related to International plan and voice plan</a:t>
            </a:r>
          </a:p>
          <a:p>
            <a:r>
              <a:rPr lang="en-US" dirty="0"/>
              <a:t>The customers with International plan but no Voice mail plan are likely leave the telecom. </a:t>
            </a:r>
          </a:p>
        </p:txBody>
      </p:sp>
    </p:spTree>
    <p:extLst>
      <p:ext uri="{BB962C8B-B14F-4D97-AF65-F5344CB8AC3E}">
        <p14:creationId xmlns:p14="http://schemas.microsoft.com/office/powerpoint/2010/main" val="718185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417604" y="1598619"/>
            <a:ext cx="2634217"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1813218" y="697116"/>
            <a:ext cx="8261276" cy="382749"/>
          </a:xfrm>
        </p:spPr>
        <p:txBody>
          <a:bodyPr/>
          <a:lstStyle/>
          <a:p>
            <a:pPr algn="ctr"/>
            <a:r>
              <a:rPr lang="en-US" sz="2000" dirty="0">
                <a:latin typeface="Times New Roman" panose="02020603050405020304" pitchFamily="18" charset="0"/>
                <a:cs typeface="Times New Roman" panose="02020603050405020304" pitchFamily="18" charset="0"/>
              </a:rPr>
              <a:t>Account Information &amp; Message &amp; Service Call (separately) by Churn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10" name="Picture 9">
            <a:extLst>
              <a:ext uri="{FF2B5EF4-FFF2-40B4-BE49-F238E27FC236}">
                <a16:creationId xmlns:a16="http://schemas.microsoft.com/office/drawing/2014/main" id="{77396627-8F3D-4149-9F33-F80B915D6849}"/>
              </a:ext>
            </a:extLst>
          </p:cNvPr>
          <p:cNvPicPr>
            <a:picLocks noChangeAspect="1"/>
          </p:cNvPicPr>
          <p:nvPr/>
        </p:nvPicPr>
        <p:blipFill>
          <a:blip r:embed="rId2"/>
          <a:stretch>
            <a:fillRect/>
          </a:stretch>
        </p:blipFill>
        <p:spPr>
          <a:xfrm>
            <a:off x="542896" y="1159899"/>
            <a:ext cx="7410450" cy="5000985"/>
          </a:xfrm>
          <a:prstGeom prst="rect">
            <a:avLst/>
          </a:prstGeom>
        </p:spPr>
      </p:pic>
      <p:pic>
        <p:nvPicPr>
          <p:cNvPr id="17" name="Picture 16">
            <a:extLst>
              <a:ext uri="{FF2B5EF4-FFF2-40B4-BE49-F238E27FC236}">
                <a16:creationId xmlns:a16="http://schemas.microsoft.com/office/drawing/2014/main" id="{C39D58AA-60CB-407D-837A-AA9DC8BA8381}"/>
              </a:ext>
            </a:extLst>
          </p:cNvPr>
          <p:cNvPicPr>
            <a:picLocks noChangeAspect="1"/>
          </p:cNvPicPr>
          <p:nvPr/>
        </p:nvPicPr>
        <p:blipFill>
          <a:blip r:embed="rId3"/>
          <a:stretch>
            <a:fillRect/>
          </a:stretch>
        </p:blipFill>
        <p:spPr>
          <a:xfrm>
            <a:off x="7953346" y="1079865"/>
            <a:ext cx="4014787" cy="3333750"/>
          </a:xfrm>
          <a:prstGeom prst="rect">
            <a:avLst/>
          </a:prstGeom>
        </p:spPr>
      </p:pic>
      <p:sp>
        <p:nvSpPr>
          <p:cNvPr id="18" name="Text Placeholder 3">
            <a:extLst>
              <a:ext uri="{FF2B5EF4-FFF2-40B4-BE49-F238E27FC236}">
                <a16:creationId xmlns:a16="http://schemas.microsoft.com/office/drawing/2014/main" id="{F954950E-CBCC-4ED4-BD73-32463296BA1C}"/>
              </a:ext>
            </a:extLst>
          </p:cNvPr>
          <p:cNvSpPr txBox="1">
            <a:spLocks/>
          </p:cNvSpPr>
          <p:nvPr/>
        </p:nvSpPr>
        <p:spPr>
          <a:xfrm>
            <a:off x="8081071" y="4770081"/>
            <a:ext cx="3887061" cy="2087919"/>
          </a:xfrm>
          <a:prstGeom prst="rect">
            <a:avLst/>
          </a:prstGeom>
          <a:solidFill>
            <a:schemeClr val="accent1">
              <a:lumMod val="40000"/>
              <a:lumOff val="60000"/>
            </a:schemeClr>
          </a:solidFill>
        </p:spPr>
        <p:txBody>
          <a:bodyPr vert="horz" lIns="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leaving customers </a:t>
            </a:r>
            <a:r>
              <a:rPr lang="en-US" altLang="zh-CN" sz="2000" dirty="0"/>
              <a:t>may </a:t>
            </a:r>
            <a:r>
              <a:rPr lang="en-US" sz="2000" dirty="0"/>
              <a:t>have </a:t>
            </a:r>
            <a:r>
              <a:rPr lang="en-US" altLang="zh-CN" sz="2000" dirty="0"/>
              <a:t>more</a:t>
            </a:r>
            <a:r>
              <a:rPr lang="en-US" sz="2000" dirty="0"/>
              <a:t> service calls and less mail messages. </a:t>
            </a:r>
          </a:p>
        </p:txBody>
      </p:sp>
    </p:spTree>
    <p:extLst>
      <p:ext uri="{BB962C8B-B14F-4D97-AF65-F5344CB8AC3E}">
        <p14:creationId xmlns:p14="http://schemas.microsoft.com/office/powerpoint/2010/main" val="552342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9479787" y="1532565"/>
            <a:ext cx="2285192" cy="2749149"/>
          </a:xfrm>
          <a:solidFill>
            <a:schemeClr val="accent1">
              <a:lumMod val="40000"/>
              <a:lumOff val="60000"/>
            </a:schemeClr>
          </a:solidFill>
        </p:spPr>
        <p:txBody>
          <a:bodyPr/>
          <a:lstStyle/>
          <a:p>
            <a:r>
              <a:rPr lang="en-US" sz="2000" dirty="0"/>
              <a:t>It is surprising to see that the customers who leave the telecom business have more average minutes use than who not leave. </a:t>
            </a:r>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103691" y="572529"/>
            <a:ext cx="8261276" cy="382749"/>
          </a:xfrm>
        </p:spPr>
        <p:txBody>
          <a:bodyPr/>
          <a:lstStyle/>
          <a:p>
            <a:pPr algn="ctr"/>
            <a:r>
              <a:rPr lang="en-US" sz="2000" dirty="0">
                <a:latin typeface="Times New Roman" panose="02020603050405020304" pitchFamily="18" charset="0"/>
                <a:cs typeface="Times New Roman" panose="02020603050405020304" pitchFamily="18" charset="0"/>
              </a:rPr>
              <a:t>Churn vs phone usage</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10160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7" name="Picture 6">
            <a:extLst>
              <a:ext uri="{FF2B5EF4-FFF2-40B4-BE49-F238E27FC236}">
                <a16:creationId xmlns:a16="http://schemas.microsoft.com/office/drawing/2014/main" id="{ADBC8709-CF16-4D26-8F22-4ADC28BEC453}"/>
              </a:ext>
            </a:extLst>
          </p:cNvPr>
          <p:cNvPicPr>
            <a:picLocks noChangeAspect="1"/>
          </p:cNvPicPr>
          <p:nvPr/>
        </p:nvPicPr>
        <p:blipFill>
          <a:blip r:embed="rId2"/>
          <a:stretch>
            <a:fillRect/>
          </a:stretch>
        </p:blipFill>
        <p:spPr>
          <a:xfrm>
            <a:off x="1129330" y="1144774"/>
            <a:ext cx="3217801" cy="5826554"/>
          </a:xfrm>
          <a:prstGeom prst="rect">
            <a:avLst/>
          </a:prstGeom>
        </p:spPr>
      </p:pic>
      <p:pic>
        <p:nvPicPr>
          <p:cNvPr id="8" name="Picture 7">
            <a:extLst>
              <a:ext uri="{FF2B5EF4-FFF2-40B4-BE49-F238E27FC236}">
                <a16:creationId xmlns:a16="http://schemas.microsoft.com/office/drawing/2014/main" id="{58C9B212-D15D-4E9D-80F3-1C6A784E7C4B}"/>
              </a:ext>
            </a:extLst>
          </p:cNvPr>
          <p:cNvPicPr>
            <a:picLocks noChangeAspect="1"/>
          </p:cNvPicPr>
          <p:nvPr/>
        </p:nvPicPr>
        <p:blipFill>
          <a:blip r:embed="rId3"/>
          <a:stretch>
            <a:fillRect/>
          </a:stretch>
        </p:blipFill>
        <p:spPr>
          <a:xfrm>
            <a:off x="4831166" y="4108851"/>
            <a:ext cx="2529667" cy="2749149"/>
          </a:xfrm>
          <a:prstGeom prst="rect">
            <a:avLst/>
          </a:prstGeom>
        </p:spPr>
      </p:pic>
      <p:pic>
        <p:nvPicPr>
          <p:cNvPr id="9" name="Picture 8">
            <a:extLst>
              <a:ext uri="{FF2B5EF4-FFF2-40B4-BE49-F238E27FC236}">
                <a16:creationId xmlns:a16="http://schemas.microsoft.com/office/drawing/2014/main" id="{FC164C04-D295-4DD6-9731-CF736FF3C22B}"/>
              </a:ext>
            </a:extLst>
          </p:cNvPr>
          <p:cNvPicPr>
            <a:picLocks noChangeAspect="1"/>
          </p:cNvPicPr>
          <p:nvPr/>
        </p:nvPicPr>
        <p:blipFill>
          <a:blip r:embed="rId4"/>
          <a:stretch>
            <a:fillRect/>
          </a:stretch>
        </p:blipFill>
        <p:spPr>
          <a:xfrm>
            <a:off x="4574133" y="1066867"/>
            <a:ext cx="4584431" cy="2805060"/>
          </a:xfrm>
          <a:prstGeom prst="rect">
            <a:avLst/>
          </a:prstGeom>
        </p:spPr>
      </p:pic>
      <p:cxnSp>
        <p:nvCxnSpPr>
          <p:cNvPr id="10" name="Straight Connector 9">
            <a:extLst>
              <a:ext uri="{FF2B5EF4-FFF2-40B4-BE49-F238E27FC236}">
                <a16:creationId xmlns:a16="http://schemas.microsoft.com/office/drawing/2014/main" id="{9B3E24F8-51B8-4789-BA6E-9899E416ED0D}"/>
              </a:ext>
            </a:extLst>
          </p:cNvPr>
          <p:cNvCxnSpPr/>
          <p:nvPr/>
        </p:nvCxnSpPr>
        <p:spPr>
          <a:xfrm>
            <a:off x="4965700" y="1314450"/>
            <a:ext cx="1130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704EA25-C3D8-4349-B90A-92D28E53C853}"/>
              </a:ext>
            </a:extLst>
          </p:cNvPr>
          <p:cNvCxnSpPr/>
          <p:nvPr/>
        </p:nvCxnSpPr>
        <p:spPr>
          <a:xfrm>
            <a:off x="4921250" y="2006600"/>
            <a:ext cx="1130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9519794A-D20C-48FB-9CF5-DB0C86E29F72}"/>
              </a:ext>
            </a:extLst>
          </p:cNvPr>
          <p:cNvCxnSpPr/>
          <p:nvPr/>
        </p:nvCxnSpPr>
        <p:spPr>
          <a:xfrm>
            <a:off x="4921250" y="2711450"/>
            <a:ext cx="1130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CC778A6E-990E-48EE-BFD8-1A9E4F2C2FB6}"/>
              </a:ext>
            </a:extLst>
          </p:cNvPr>
          <p:cNvCxnSpPr/>
          <p:nvPr/>
        </p:nvCxnSpPr>
        <p:spPr>
          <a:xfrm>
            <a:off x="6477000" y="1314450"/>
            <a:ext cx="1130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Connector 14">
            <a:extLst>
              <a:ext uri="{FF2B5EF4-FFF2-40B4-BE49-F238E27FC236}">
                <a16:creationId xmlns:a16="http://schemas.microsoft.com/office/drawing/2014/main" id="{B584883C-60F1-4BEF-B977-C3C0E9524828}"/>
              </a:ext>
            </a:extLst>
          </p:cNvPr>
          <p:cNvCxnSpPr/>
          <p:nvPr/>
        </p:nvCxnSpPr>
        <p:spPr>
          <a:xfrm>
            <a:off x="7747000" y="1314450"/>
            <a:ext cx="1130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C600A764-7E6A-49D4-B487-603241946DA9}"/>
              </a:ext>
            </a:extLst>
          </p:cNvPr>
          <p:cNvCxnSpPr/>
          <p:nvPr/>
        </p:nvCxnSpPr>
        <p:spPr>
          <a:xfrm>
            <a:off x="7747000" y="2006600"/>
            <a:ext cx="1130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7" name="Straight Connector 16">
            <a:extLst>
              <a:ext uri="{FF2B5EF4-FFF2-40B4-BE49-F238E27FC236}">
                <a16:creationId xmlns:a16="http://schemas.microsoft.com/office/drawing/2014/main" id="{8EF9EC42-16A7-47FC-8692-15902332CA75}"/>
              </a:ext>
            </a:extLst>
          </p:cNvPr>
          <p:cNvCxnSpPr/>
          <p:nvPr/>
        </p:nvCxnSpPr>
        <p:spPr>
          <a:xfrm>
            <a:off x="6370233" y="2000250"/>
            <a:ext cx="1130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7093D7F7-768E-438C-81FE-6409477EC4A2}"/>
              </a:ext>
            </a:extLst>
          </p:cNvPr>
          <p:cNvCxnSpPr/>
          <p:nvPr/>
        </p:nvCxnSpPr>
        <p:spPr>
          <a:xfrm>
            <a:off x="6370233" y="2711450"/>
            <a:ext cx="1130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B5D5C64B-FA87-4FF4-A618-F9A509B5EB4A}"/>
              </a:ext>
            </a:extLst>
          </p:cNvPr>
          <p:cNvCxnSpPr/>
          <p:nvPr/>
        </p:nvCxnSpPr>
        <p:spPr>
          <a:xfrm>
            <a:off x="7747000" y="2711450"/>
            <a:ext cx="1130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0" name="Straight Connector 19">
            <a:extLst>
              <a:ext uri="{FF2B5EF4-FFF2-40B4-BE49-F238E27FC236}">
                <a16:creationId xmlns:a16="http://schemas.microsoft.com/office/drawing/2014/main" id="{B0197B29-8267-4DF1-B913-67B346499FA0}"/>
              </a:ext>
            </a:extLst>
          </p:cNvPr>
          <p:cNvCxnSpPr/>
          <p:nvPr/>
        </p:nvCxnSpPr>
        <p:spPr>
          <a:xfrm>
            <a:off x="4921250" y="3371850"/>
            <a:ext cx="1130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017E42DE-7A23-4797-8E33-CA5F84A7FC89}"/>
              </a:ext>
            </a:extLst>
          </p:cNvPr>
          <p:cNvCxnSpPr/>
          <p:nvPr/>
        </p:nvCxnSpPr>
        <p:spPr>
          <a:xfrm>
            <a:off x="6230533" y="3486150"/>
            <a:ext cx="1130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AB278434-7ED9-4A67-BF48-EABFB9324D0F}"/>
              </a:ext>
            </a:extLst>
          </p:cNvPr>
          <p:cNvCxnSpPr/>
          <p:nvPr/>
        </p:nvCxnSpPr>
        <p:spPr>
          <a:xfrm>
            <a:off x="7740650" y="3365500"/>
            <a:ext cx="1130300" cy="0"/>
          </a:xfrm>
          <a:prstGeom prst="line">
            <a:avLst/>
          </a:prstGeom>
        </p:spPr>
        <p:style>
          <a:lnRef idx="1">
            <a:schemeClr val="accent4"/>
          </a:lnRef>
          <a:fillRef idx="0">
            <a:schemeClr val="accent4"/>
          </a:fillRef>
          <a:effectRef idx="0">
            <a:schemeClr val="accent4"/>
          </a:effectRef>
          <a:fontRef idx="minor">
            <a:schemeClr val="tx1"/>
          </a:fontRef>
        </p:style>
      </p:cxnSp>
      <p:sp>
        <p:nvSpPr>
          <p:cNvPr id="23" name="Oval 22">
            <a:extLst>
              <a:ext uri="{FF2B5EF4-FFF2-40B4-BE49-F238E27FC236}">
                <a16:creationId xmlns:a16="http://schemas.microsoft.com/office/drawing/2014/main" id="{D9B2EE2E-9609-4AA0-A069-B89BED9B5307}"/>
              </a:ext>
            </a:extLst>
          </p:cNvPr>
          <p:cNvSpPr/>
          <p:nvPr/>
        </p:nvSpPr>
        <p:spPr>
          <a:xfrm>
            <a:off x="2316146" y="1617501"/>
            <a:ext cx="406400" cy="38274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11D576BC-A361-467D-A8D2-6C343E0D574D}"/>
              </a:ext>
            </a:extLst>
          </p:cNvPr>
          <p:cNvSpPr/>
          <p:nvPr/>
        </p:nvSpPr>
        <p:spPr>
          <a:xfrm>
            <a:off x="2304248" y="2467152"/>
            <a:ext cx="406400" cy="38274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17170763-3032-4DE5-AE7C-14811E23265B}"/>
              </a:ext>
            </a:extLst>
          </p:cNvPr>
          <p:cNvSpPr/>
          <p:nvPr/>
        </p:nvSpPr>
        <p:spPr>
          <a:xfrm>
            <a:off x="2316146" y="3294775"/>
            <a:ext cx="406400" cy="38274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5AFD9D20-1A36-4DAF-A949-DA6C9A79E4AE}"/>
              </a:ext>
            </a:extLst>
          </p:cNvPr>
          <p:cNvSpPr/>
          <p:nvPr/>
        </p:nvSpPr>
        <p:spPr>
          <a:xfrm>
            <a:off x="2291752" y="4144426"/>
            <a:ext cx="406400" cy="38274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B11FD857-B68D-4E23-9824-91F91A1FD9F7}"/>
              </a:ext>
            </a:extLst>
          </p:cNvPr>
          <p:cNvSpPr/>
          <p:nvPr/>
        </p:nvSpPr>
        <p:spPr>
          <a:xfrm>
            <a:off x="2320892" y="4972049"/>
            <a:ext cx="406400" cy="38274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41333FDB-32ED-4F3D-BA1D-679631224CBA}"/>
              </a:ext>
            </a:extLst>
          </p:cNvPr>
          <p:cNvSpPr/>
          <p:nvPr/>
        </p:nvSpPr>
        <p:spPr>
          <a:xfrm>
            <a:off x="2296498" y="5807143"/>
            <a:ext cx="406400" cy="38274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9DB8DC69-CC1D-4A63-BCAA-7D0434EB3A05}"/>
              </a:ext>
            </a:extLst>
          </p:cNvPr>
          <p:cNvSpPr/>
          <p:nvPr/>
        </p:nvSpPr>
        <p:spPr>
          <a:xfrm>
            <a:off x="5745948" y="4432263"/>
            <a:ext cx="406400" cy="38274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116C33E6-7CDB-4824-A52D-B13AE2A5D20B}"/>
              </a:ext>
            </a:extLst>
          </p:cNvPr>
          <p:cNvSpPr/>
          <p:nvPr/>
        </p:nvSpPr>
        <p:spPr>
          <a:xfrm>
            <a:off x="5702505" y="5130167"/>
            <a:ext cx="406400" cy="38274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415C256E-3CE5-4DEC-BCC9-FC95C246E3EB}"/>
              </a:ext>
            </a:extLst>
          </p:cNvPr>
          <p:cNvSpPr/>
          <p:nvPr/>
        </p:nvSpPr>
        <p:spPr>
          <a:xfrm>
            <a:off x="5707763" y="5813911"/>
            <a:ext cx="406400" cy="38274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5586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0" y="1031232"/>
            <a:ext cx="4000500" cy="382749"/>
          </a:xfrm>
        </p:spPr>
        <p:txBody>
          <a:bodyPr/>
          <a:lstStyle/>
          <a:p>
            <a:pPr algn="ctr"/>
            <a:r>
              <a:rPr lang="en-US" sz="2800" dirty="0">
                <a:latin typeface="Times New Roman" panose="02020603050405020304" pitchFamily="18" charset="0"/>
                <a:cs typeface="Times New Roman" panose="02020603050405020304" pitchFamily="18" charset="0"/>
              </a:rPr>
              <a:t>Summary</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957944" y="1532565"/>
            <a:ext cx="10958286" cy="1896435"/>
          </a:xfrm>
        </p:spPr>
        <p:txBody>
          <a:bodyPr/>
          <a:lstStyle/>
          <a:p>
            <a:pPr marL="457200" indent="-457200">
              <a:buFont typeface="Arial" panose="020B0604020202020204" pitchFamily="34" charset="0"/>
              <a:buChar char="•"/>
            </a:pPr>
            <a:r>
              <a:rPr lang="en-US" altLang="zh-CN" sz="2400" dirty="0"/>
              <a:t>More Customer service calls are likely made by customers who are active in messaging and calling.</a:t>
            </a:r>
          </a:p>
          <a:p>
            <a:pPr marL="457200" indent="-457200">
              <a:buFont typeface="Arial" panose="020B0604020202020204" pitchFamily="34" charset="0"/>
              <a:buChar char="•"/>
            </a:pPr>
            <a:r>
              <a:rPr lang="en-US" sz="2400" dirty="0"/>
              <a:t>The relationship between minutes and charge is linearly as expected.</a:t>
            </a:r>
            <a:endParaRPr lang="en-US" altLang="zh-CN" sz="2400" dirty="0"/>
          </a:p>
          <a:p>
            <a:pPr marL="457200" indent="-457200">
              <a:buFont typeface="Arial" panose="020B0604020202020204" pitchFamily="34" charset="0"/>
              <a:buChar char="•"/>
            </a:pPr>
            <a:r>
              <a:rPr lang="en-US" sz="2400" dirty="0"/>
              <a:t>The customers </a:t>
            </a:r>
            <a:r>
              <a:rPr lang="en-US" sz="2400" u="sng" dirty="0"/>
              <a:t>with International plan </a:t>
            </a:r>
            <a:r>
              <a:rPr lang="en-US" sz="2400" dirty="0"/>
              <a:t>but </a:t>
            </a:r>
            <a:r>
              <a:rPr lang="en-US" sz="2400" u="sng" dirty="0"/>
              <a:t>no Voice mail plan </a:t>
            </a:r>
            <a:r>
              <a:rPr lang="en-US" sz="2400" dirty="0"/>
              <a:t>are likely leave the telecom</a:t>
            </a:r>
            <a:r>
              <a:rPr lang="en-US" sz="3200" dirty="0"/>
              <a:t>. </a:t>
            </a:r>
          </a:p>
          <a:p>
            <a:pPr marL="457200" indent="-457200">
              <a:buFont typeface="Arial" panose="020B0604020202020204" pitchFamily="34" charset="0"/>
              <a:buChar char="•"/>
            </a:pPr>
            <a:r>
              <a:rPr lang="en-US" sz="2400" dirty="0"/>
              <a:t>The </a:t>
            </a:r>
            <a:r>
              <a:rPr lang="en-US" sz="2400" u="sng" dirty="0"/>
              <a:t>more  customer service calls </a:t>
            </a:r>
            <a:r>
              <a:rPr lang="en-US" sz="2400" dirty="0"/>
              <a:t>and </a:t>
            </a:r>
            <a:r>
              <a:rPr lang="en-US" sz="2400" u="sng" dirty="0"/>
              <a:t>less email messages</a:t>
            </a:r>
            <a:r>
              <a:rPr lang="en-US" sz="2400" dirty="0"/>
              <a:t> can show that customer are on the way to leave! </a:t>
            </a:r>
          </a:p>
          <a:p>
            <a:pPr marL="457200" indent="-457200">
              <a:buFont typeface="Arial" panose="020B0604020202020204" pitchFamily="34" charset="0"/>
              <a:buChar char="•"/>
            </a:pPr>
            <a:r>
              <a:rPr lang="en-US" sz="2400" dirty="0"/>
              <a:t>the customer who are </a:t>
            </a:r>
            <a:r>
              <a:rPr lang="en-US" sz="2400" u="sng" dirty="0"/>
              <a:t>active in using calls </a:t>
            </a:r>
            <a:r>
              <a:rPr lang="en-US" sz="2400" dirty="0"/>
              <a:t>are also the group that more likely to leave the telecom business</a:t>
            </a:r>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EDA</a:t>
            </a:r>
          </a:p>
        </p:txBody>
      </p:sp>
    </p:spTree>
    <p:extLst>
      <p:ext uri="{BB962C8B-B14F-4D97-AF65-F5344CB8AC3E}">
        <p14:creationId xmlns:p14="http://schemas.microsoft.com/office/powerpoint/2010/main" val="3965827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E861-6D97-AF48-98B4-5E7511394CE9}"/>
              </a:ext>
            </a:extLst>
          </p:cNvPr>
          <p:cNvSpPr>
            <a:spLocks noGrp="1"/>
          </p:cNvSpPr>
          <p:nvPr>
            <p:ph type="title"/>
          </p:nvPr>
        </p:nvSpPr>
        <p:spPr/>
        <p:txBody>
          <a:bodyPr/>
          <a:lstStyle/>
          <a:p>
            <a:r>
              <a:rPr lang="en-US" dirty="0"/>
              <a:t>Data Modeling</a:t>
            </a:r>
          </a:p>
        </p:txBody>
      </p:sp>
      <p:sp>
        <p:nvSpPr>
          <p:cNvPr id="8" name="Oval 7">
            <a:extLst>
              <a:ext uri="{FF2B5EF4-FFF2-40B4-BE49-F238E27FC236}">
                <a16:creationId xmlns:a16="http://schemas.microsoft.com/office/drawing/2014/main" id="{441A8CBC-25BA-AF47-88A8-9F6C555FA800}"/>
              </a:ext>
            </a:extLst>
          </p:cNvPr>
          <p:cNvSpPr/>
          <p:nvPr/>
        </p:nvSpPr>
        <p:spPr>
          <a:xfrm>
            <a:off x="1040286" y="3188348"/>
            <a:ext cx="1827666" cy="1169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Encoding</a:t>
            </a:r>
          </a:p>
        </p:txBody>
      </p:sp>
      <p:sp>
        <p:nvSpPr>
          <p:cNvPr id="11" name="Oval 10">
            <a:extLst>
              <a:ext uri="{FF2B5EF4-FFF2-40B4-BE49-F238E27FC236}">
                <a16:creationId xmlns:a16="http://schemas.microsoft.com/office/drawing/2014/main" id="{93A016F3-C0E3-D347-B78B-08D820B8E818}"/>
              </a:ext>
            </a:extLst>
          </p:cNvPr>
          <p:cNvSpPr/>
          <p:nvPr/>
        </p:nvSpPr>
        <p:spPr>
          <a:xfrm>
            <a:off x="3284703" y="3168860"/>
            <a:ext cx="1827665" cy="11979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Split </a:t>
            </a:r>
            <a:r>
              <a:rPr lang="en-US" sz="1400" dirty="0" err="1"/>
              <a:t>test,train</a:t>
            </a:r>
            <a:r>
              <a:rPr lang="en-US" sz="1400" dirty="0"/>
              <a:t> datasets</a:t>
            </a:r>
          </a:p>
        </p:txBody>
      </p:sp>
      <p:sp>
        <p:nvSpPr>
          <p:cNvPr id="12" name="Oval 11">
            <a:extLst>
              <a:ext uri="{FF2B5EF4-FFF2-40B4-BE49-F238E27FC236}">
                <a16:creationId xmlns:a16="http://schemas.microsoft.com/office/drawing/2014/main" id="{4C3AF5C2-68AA-004A-99D5-97B21EB308BC}"/>
              </a:ext>
            </a:extLst>
          </p:cNvPr>
          <p:cNvSpPr/>
          <p:nvPr/>
        </p:nvSpPr>
        <p:spPr>
          <a:xfrm>
            <a:off x="5489867" y="3159597"/>
            <a:ext cx="1827665" cy="1197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Explore classification models</a:t>
            </a:r>
          </a:p>
        </p:txBody>
      </p:sp>
      <p:sp>
        <p:nvSpPr>
          <p:cNvPr id="13" name="Text Placeholder 12">
            <a:extLst>
              <a:ext uri="{FF2B5EF4-FFF2-40B4-BE49-F238E27FC236}">
                <a16:creationId xmlns:a16="http://schemas.microsoft.com/office/drawing/2014/main" id="{32CF2860-AC13-2049-8477-317B6EA3D4A8}"/>
              </a:ext>
            </a:extLst>
          </p:cNvPr>
          <p:cNvSpPr>
            <a:spLocks noGrp="1"/>
          </p:cNvSpPr>
          <p:nvPr>
            <p:ph type="body" sz="quarter" idx="13"/>
          </p:nvPr>
        </p:nvSpPr>
        <p:spPr>
          <a:xfrm>
            <a:off x="7695031" y="3168861"/>
            <a:ext cx="1827665" cy="1197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Pick the one with highest accuracy rate for churn prediction</a:t>
            </a:r>
          </a:p>
        </p:txBody>
      </p:sp>
      <p:cxnSp>
        <p:nvCxnSpPr>
          <p:cNvPr id="15" name="Straight Arrow Connector 14">
            <a:extLst>
              <a:ext uri="{FF2B5EF4-FFF2-40B4-BE49-F238E27FC236}">
                <a16:creationId xmlns:a16="http://schemas.microsoft.com/office/drawing/2014/main" id="{65E74D0D-032A-5543-9462-4A9130A176D1}"/>
              </a:ext>
            </a:extLst>
          </p:cNvPr>
          <p:cNvCxnSpPr>
            <a:stCxn id="8" idx="6"/>
            <a:endCxn id="11" idx="2"/>
          </p:cNvCxnSpPr>
          <p:nvPr/>
        </p:nvCxnSpPr>
        <p:spPr>
          <a:xfrm flipV="1">
            <a:off x="2867952" y="3767851"/>
            <a:ext cx="416751" cy="5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5EDACA-B663-2F43-B0CB-53F7392A6D56}"/>
              </a:ext>
            </a:extLst>
          </p:cNvPr>
          <p:cNvCxnSpPr>
            <a:stCxn id="11" idx="6"/>
            <a:endCxn id="12" idx="2"/>
          </p:cNvCxnSpPr>
          <p:nvPr/>
        </p:nvCxnSpPr>
        <p:spPr>
          <a:xfrm flipV="1">
            <a:off x="5112368" y="3758587"/>
            <a:ext cx="377499" cy="9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D3A63E8-3947-954F-9788-C2FF2763429B}"/>
              </a:ext>
            </a:extLst>
          </p:cNvPr>
          <p:cNvCxnSpPr>
            <a:stCxn id="12" idx="6"/>
            <a:endCxn id="13" idx="2"/>
          </p:cNvCxnSpPr>
          <p:nvPr/>
        </p:nvCxnSpPr>
        <p:spPr>
          <a:xfrm>
            <a:off x="7317532" y="3758587"/>
            <a:ext cx="377499" cy="9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3CF9EC1-E7C1-254D-9249-CB87EC593B85}"/>
              </a:ext>
            </a:extLst>
          </p:cNvPr>
          <p:cNvSpPr/>
          <p:nvPr/>
        </p:nvSpPr>
        <p:spPr>
          <a:xfrm>
            <a:off x="5826894" y="1302444"/>
            <a:ext cx="1134319" cy="5671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KNN</a:t>
            </a:r>
          </a:p>
        </p:txBody>
      </p:sp>
      <p:sp>
        <p:nvSpPr>
          <p:cNvPr id="23" name="Rounded Rectangle 22">
            <a:extLst>
              <a:ext uri="{FF2B5EF4-FFF2-40B4-BE49-F238E27FC236}">
                <a16:creationId xmlns:a16="http://schemas.microsoft.com/office/drawing/2014/main" id="{8A0DDB7E-46A9-0242-A269-495C87DDE532}"/>
              </a:ext>
            </a:extLst>
          </p:cNvPr>
          <p:cNvSpPr/>
          <p:nvPr/>
        </p:nvSpPr>
        <p:spPr>
          <a:xfrm>
            <a:off x="5826894" y="2266333"/>
            <a:ext cx="1134319" cy="5671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Logistic Regression</a:t>
            </a:r>
          </a:p>
        </p:txBody>
      </p:sp>
      <p:sp>
        <p:nvSpPr>
          <p:cNvPr id="24" name="Rounded Rectangle 23">
            <a:extLst>
              <a:ext uri="{FF2B5EF4-FFF2-40B4-BE49-F238E27FC236}">
                <a16:creationId xmlns:a16="http://schemas.microsoft.com/office/drawing/2014/main" id="{F5DC6BE3-D4C8-764A-9F35-186C02BDD3D5}"/>
              </a:ext>
            </a:extLst>
          </p:cNvPr>
          <p:cNvSpPr/>
          <p:nvPr/>
        </p:nvSpPr>
        <p:spPr>
          <a:xfrm>
            <a:off x="5836539" y="4621198"/>
            <a:ext cx="1134319" cy="5671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Naïve Bayes</a:t>
            </a:r>
          </a:p>
        </p:txBody>
      </p:sp>
      <p:sp>
        <p:nvSpPr>
          <p:cNvPr id="25" name="Rounded Rectangle 24">
            <a:extLst>
              <a:ext uri="{FF2B5EF4-FFF2-40B4-BE49-F238E27FC236}">
                <a16:creationId xmlns:a16="http://schemas.microsoft.com/office/drawing/2014/main" id="{B729AFA6-4C60-5540-9C20-F7BCBF5713CD}"/>
              </a:ext>
            </a:extLst>
          </p:cNvPr>
          <p:cNvSpPr/>
          <p:nvPr/>
        </p:nvSpPr>
        <p:spPr>
          <a:xfrm>
            <a:off x="5842425" y="5537459"/>
            <a:ext cx="1134319" cy="5671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Random Forest</a:t>
            </a:r>
          </a:p>
        </p:txBody>
      </p:sp>
      <p:cxnSp>
        <p:nvCxnSpPr>
          <p:cNvPr id="27" name="Straight Connector 26">
            <a:extLst>
              <a:ext uri="{FF2B5EF4-FFF2-40B4-BE49-F238E27FC236}">
                <a16:creationId xmlns:a16="http://schemas.microsoft.com/office/drawing/2014/main" id="{7A54EC93-B84D-FD4F-A698-FB0865C48EEE}"/>
              </a:ext>
            </a:extLst>
          </p:cNvPr>
          <p:cNvCxnSpPr>
            <a:stCxn id="22" idx="2"/>
            <a:endCxn id="23" idx="0"/>
          </p:cNvCxnSpPr>
          <p:nvPr/>
        </p:nvCxnSpPr>
        <p:spPr>
          <a:xfrm>
            <a:off x="6394054" y="1869603"/>
            <a:ext cx="0" cy="396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358081-C183-0845-9765-783B59A7ECC3}"/>
              </a:ext>
            </a:extLst>
          </p:cNvPr>
          <p:cNvCxnSpPr>
            <a:stCxn id="23" idx="2"/>
          </p:cNvCxnSpPr>
          <p:nvPr/>
        </p:nvCxnSpPr>
        <p:spPr>
          <a:xfrm flipH="1">
            <a:off x="6394053" y="2833492"/>
            <a:ext cx="1" cy="356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B08463-E2B0-A749-BAB1-0FD35F0C9D5E}"/>
              </a:ext>
            </a:extLst>
          </p:cNvPr>
          <p:cNvCxnSpPr>
            <a:stCxn id="12" idx="4"/>
          </p:cNvCxnSpPr>
          <p:nvPr/>
        </p:nvCxnSpPr>
        <p:spPr>
          <a:xfrm flipH="1">
            <a:off x="6403699" y="4357577"/>
            <a:ext cx="1" cy="26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2F9E70-CCFC-C04C-8E00-0326B2C93E9E}"/>
              </a:ext>
            </a:extLst>
          </p:cNvPr>
          <p:cNvCxnSpPr>
            <a:stCxn id="24" idx="2"/>
            <a:endCxn id="25" idx="0"/>
          </p:cNvCxnSpPr>
          <p:nvPr/>
        </p:nvCxnSpPr>
        <p:spPr>
          <a:xfrm>
            <a:off x="6403699" y="5188357"/>
            <a:ext cx="5886" cy="349102"/>
          </a:xfrm>
          <a:prstGeom prst="line">
            <a:avLst/>
          </a:prstGeom>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0242B5B9-2F72-7A4D-B602-4C2505C3FBD4}"/>
              </a:ext>
            </a:extLst>
          </p:cNvPr>
          <p:cNvSpPr/>
          <p:nvPr/>
        </p:nvSpPr>
        <p:spPr>
          <a:xfrm>
            <a:off x="7317532" y="1302444"/>
            <a:ext cx="1134319" cy="5671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Key features</a:t>
            </a:r>
          </a:p>
        </p:txBody>
      </p:sp>
      <p:sp>
        <p:nvSpPr>
          <p:cNvPr id="38" name="Rounded Rectangle 37">
            <a:extLst>
              <a:ext uri="{FF2B5EF4-FFF2-40B4-BE49-F238E27FC236}">
                <a16:creationId xmlns:a16="http://schemas.microsoft.com/office/drawing/2014/main" id="{C0B3565B-D482-9F4C-BDFC-FBC47CAE18FF}"/>
              </a:ext>
            </a:extLst>
          </p:cNvPr>
          <p:cNvSpPr/>
          <p:nvPr/>
        </p:nvSpPr>
        <p:spPr>
          <a:xfrm>
            <a:off x="7333063" y="2266333"/>
            <a:ext cx="1134319" cy="5671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Key features</a:t>
            </a:r>
          </a:p>
        </p:txBody>
      </p:sp>
      <p:sp>
        <p:nvSpPr>
          <p:cNvPr id="39" name="Rounded Rectangle 38">
            <a:extLst>
              <a:ext uri="{FF2B5EF4-FFF2-40B4-BE49-F238E27FC236}">
                <a16:creationId xmlns:a16="http://schemas.microsoft.com/office/drawing/2014/main" id="{275DF502-874D-C140-B4F7-69D239B42994}"/>
              </a:ext>
            </a:extLst>
          </p:cNvPr>
          <p:cNvSpPr/>
          <p:nvPr/>
        </p:nvSpPr>
        <p:spPr>
          <a:xfrm>
            <a:off x="7317530" y="4611748"/>
            <a:ext cx="1134319" cy="5671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Key features</a:t>
            </a:r>
          </a:p>
        </p:txBody>
      </p:sp>
      <p:sp>
        <p:nvSpPr>
          <p:cNvPr id="40" name="Rounded Rectangle 39">
            <a:extLst>
              <a:ext uri="{FF2B5EF4-FFF2-40B4-BE49-F238E27FC236}">
                <a16:creationId xmlns:a16="http://schemas.microsoft.com/office/drawing/2014/main" id="{65CA9840-8CD7-CD48-A1F6-A86017B8DC72}"/>
              </a:ext>
            </a:extLst>
          </p:cNvPr>
          <p:cNvSpPr/>
          <p:nvPr/>
        </p:nvSpPr>
        <p:spPr>
          <a:xfrm>
            <a:off x="7317532" y="5555556"/>
            <a:ext cx="1134319" cy="5671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Key features</a:t>
            </a:r>
          </a:p>
        </p:txBody>
      </p:sp>
      <p:sp>
        <p:nvSpPr>
          <p:cNvPr id="48" name="Text Placeholder 12">
            <a:extLst>
              <a:ext uri="{FF2B5EF4-FFF2-40B4-BE49-F238E27FC236}">
                <a16:creationId xmlns:a16="http://schemas.microsoft.com/office/drawing/2014/main" id="{BF2BA270-7DA0-1E45-953C-DC3830AD7D82}"/>
              </a:ext>
            </a:extLst>
          </p:cNvPr>
          <p:cNvSpPr txBox="1">
            <a:spLocks/>
          </p:cNvSpPr>
          <p:nvPr/>
        </p:nvSpPr>
        <p:spPr>
          <a:xfrm>
            <a:off x="9900194" y="3188348"/>
            <a:ext cx="1827665" cy="11979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lt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t>Summarize key features related to the churn</a:t>
            </a:r>
          </a:p>
        </p:txBody>
      </p:sp>
      <p:cxnSp>
        <p:nvCxnSpPr>
          <p:cNvPr id="49" name="Straight Arrow Connector 48">
            <a:extLst>
              <a:ext uri="{FF2B5EF4-FFF2-40B4-BE49-F238E27FC236}">
                <a16:creationId xmlns:a16="http://schemas.microsoft.com/office/drawing/2014/main" id="{97F63FC7-1122-1545-8EFF-1463856C45B5}"/>
              </a:ext>
            </a:extLst>
          </p:cNvPr>
          <p:cNvCxnSpPr>
            <a:cxnSpLocks/>
            <a:endCxn id="48" idx="2"/>
          </p:cNvCxnSpPr>
          <p:nvPr/>
        </p:nvCxnSpPr>
        <p:spPr>
          <a:xfrm flipV="1">
            <a:off x="9522696" y="3787338"/>
            <a:ext cx="377498" cy="4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693D528-CA9F-984D-85A8-7EE3F68B729E}"/>
              </a:ext>
            </a:extLst>
          </p:cNvPr>
          <p:cNvCxnSpPr>
            <a:cxnSpLocks/>
            <a:stCxn id="38" idx="1"/>
            <a:endCxn id="23" idx="3"/>
          </p:cNvCxnSpPr>
          <p:nvPr/>
        </p:nvCxnSpPr>
        <p:spPr>
          <a:xfrm flipH="1">
            <a:off x="6961213" y="2549913"/>
            <a:ext cx="371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7ED1924-CB32-F246-ABBC-C2FFEAAB0D52}"/>
              </a:ext>
            </a:extLst>
          </p:cNvPr>
          <p:cNvCxnSpPr>
            <a:cxnSpLocks/>
          </p:cNvCxnSpPr>
          <p:nvPr/>
        </p:nvCxnSpPr>
        <p:spPr>
          <a:xfrm flipH="1">
            <a:off x="6961211" y="1608808"/>
            <a:ext cx="356319" cy="6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0EC5BB2-43A3-C749-9072-5196D418660B}"/>
              </a:ext>
            </a:extLst>
          </p:cNvPr>
          <p:cNvCxnSpPr>
            <a:cxnSpLocks/>
          </p:cNvCxnSpPr>
          <p:nvPr/>
        </p:nvCxnSpPr>
        <p:spPr>
          <a:xfrm flipH="1">
            <a:off x="6950039" y="4877600"/>
            <a:ext cx="356319" cy="6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FA418C1-CDDB-044C-B625-F71072E96FC5}"/>
              </a:ext>
            </a:extLst>
          </p:cNvPr>
          <p:cNvCxnSpPr>
            <a:cxnSpLocks/>
          </p:cNvCxnSpPr>
          <p:nvPr/>
        </p:nvCxnSpPr>
        <p:spPr>
          <a:xfrm flipH="1">
            <a:off x="6976744" y="5814774"/>
            <a:ext cx="356319" cy="62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166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3172597" y="239638"/>
            <a:ext cx="6713320" cy="714583"/>
          </a:xfrm>
        </p:spPr>
        <p:txBody>
          <a:bodyPr/>
          <a:lstStyle/>
          <a:p>
            <a:pPr algn="l"/>
            <a:r>
              <a:rPr lang="en-US" dirty="0"/>
              <a:t>KNN and its key features</a:t>
            </a:r>
          </a:p>
        </p:txBody>
      </p:sp>
      <p:sp>
        <p:nvSpPr>
          <p:cNvPr id="4" name="Text Placeholder 3">
            <a:extLst>
              <a:ext uri="{FF2B5EF4-FFF2-40B4-BE49-F238E27FC236}">
                <a16:creationId xmlns:a16="http://schemas.microsoft.com/office/drawing/2014/main" id="{16A2810E-E106-8C44-9038-30E0383FF58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CED241C-126F-514B-85C1-8BC388547B99}"/>
              </a:ext>
            </a:extLst>
          </p:cNvPr>
          <p:cNvSpPr>
            <a:spLocks noGrp="1"/>
          </p:cNvSpPr>
          <p:nvPr>
            <p:ph type="body" sz="quarter" idx="12"/>
          </p:nvPr>
        </p:nvSpPr>
        <p:spPr>
          <a:xfrm>
            <a:off x="6182016" y="868101"/>
            <a:ext cx="4869806" cy="382749"/>
          </a:xfrm>
        </p:spPr>
        <p:txBody>
          <a:bodyPr/>
          <a:lstStyle/>
          <a:p>
            <a:endParaRPr lang="en-US"/>
          </a:p>
        </p:txBody>
      </p:sp>
      <p:sp>
        <p:nvSpPr>
          <p:cNvPr id="6" name="Text Placeholder 5">
            <a:extLst>
              <a:ext uri="{FF2B5EF4-FFF2-40B4-BE49-F238E27FC236}">
                <a16:creationId xmlns:a16="http://schemas.microsoft.com/office/drawing/2014/main" id="{6AF280A0-330D-174D-A73F-78EE45AEF31B}"/>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DE047D6-E4F2-9E4E-87C3-0BC2697CBC37}"/>
              </a:ext>
            </a:extLst>
          </p:cNvPr>
          <p:cNvSpPr>
            <a:spLocks noGrp="1"/>
          </p:cNvSpPr>
          <p:nvPr>
            <p:ph type="body" sz="quarter" idx="14"/>
          </p:nvPr>
        </p:nvSpPr>
        <p:spPr/>
        <p:txBody>
          <a:bodyPr/>
          <a:lstStyle/>
          <a:p>
            <a:endParaRPr lang="en-US"/>
          </a:p>
        </p:txBody>
      </p:sp>
      <p:pic>
        <p:nvPicPr>
          <p:cNvPr id="9" name="Picture 8">
            <a:extLst>
              <a:ext uri="{FF2B5EF4-FFF2-40B4-BE49-F238E27FC236}">
                <a16:creationId xmlns:a16="http://schemas.microsoft.com/office/drawing/2014/main" id="{279919A5-E58D-E346-87B6-9ED34E227383}"/>
              </a:ext>
            </a:extLst>
          </p:cNvPr>
          <p:cNvPicPr>
            <a:picLocks noChangeAspect="1"/>
          </p:cNvPicPr>
          <p:nvPr/>
        </p:nvPicPr>
        <p:blipFill>
          <a:blip r:embed="rId2"/>
          <a:stretch>
            <a:fillRect/>
          </a:stretch>
        </p:blipFill>
        <p:spPr>
          <a:xfrm>
            <a:off x="5520056" y="1849260"/>
            <a:ext cx="6580401" cy="4053829"/>
          </a:xfrm>
          <a:prstGeom prst="rect">
            <a:avLst/>
          </a:prstGeom>
        </p:spPr>
      </p:pic>
      <p:pic>
        <p:nvPicPr>
          <p:cNvPr id="11" name="Picture 10">
            <a:extLst>
              <a:ext uri="{FF2B5EF4-FFF2-40B4-BE49-F238E27FC236}">
                <a16:creationId xmlns:a16="http://schemas.microsoft.com/office/drawing/2014/main" id="{EAAE08E6-AF0D-8B4F-A560-774E11905B89}"/>
              </a:ext>
            </a:extLst>
          </p:cNvPr>
          <p:cNvPicPr>
            <a:picLocks noChangeAspect="1"/>
          </p:cNvPicPr>
          <p:nvPr/>
        </p:nvPicPr>
        <p:blipFill>
          <a:blip r:embed="rId3"/>
          <a:stretch>
            <a:fillRect/>
          </a:stretch>
        </p:blipFill>
        <p:spPr>
          <a:xfrm>
            <a:off x="646816" y="993154"/>
            <a:ext cx="4254500" cy="5003800"/>
          </a:xfrm>
          <a:prstGeom prst="rect">
            <a:avLst/>
          </a:prstGeom>
        </p:spPr>
      </p:pic>
    </p:spTree>
    <p:extLst>
      <p:ext uri="{BB962C8B-B14F-4D97-AF65-F5344CB8AC3E}">
        <p14:creationId xmlns:p14="http://schemas.microsoft.com/office/powerpoint/2010/main" val="278452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3597473" y="197248"/>
            <a:ext cx="5019446" cy="1379795"/>
          </a:xfrm>
        </p:spPr>
        <p:txBody>
          <a:bodyPr/>
          <a:lstStyle/>
          <a:p>
            <a:pPr algn="l"/>
            <a:r>
              <a:rPr lang="en-US" dirty="0"/>
              <a:t>Logistic Regression and its key features</a:t>
            </a:r>
          </a:p>
        </p:txBody>
      </p:sp>
      <p:sp>
        <p:nvSpPr>
          <p:cNvPr id="6" name="Text Placeholder 5">
            <a:extLst>
              <a:ext uri="{FF2B5EF4-FFF2-40B4-BE49-F238E27FC236}">
                <a16:creationId xmlns:a16="http://schemas.microsoft.com/office/drawing/2014/main" id="{6AF280A0-330D-174D-A73F-78EE45AEF31B}"/>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DE047D6-E4F2-9E4E-87C3-0BC2697CBC37}"/>
              </a:ext>
            </a:extLst>
          </p:cNvPr>
          <p:cNvSpPr>
            <a:spLocks noGrp="1"/>
          </p:cNvSpPr>
          <p:nvPr>
            <p:ph type="body" sz="quarter" idx="14"/>
          </p:nvPr>
        </p:nvSpPr>
        <p:spPr/>
        <p:txBody>
          <a:bodyPr/>
          <a:lstStyle/>
          <a:p>
            <a:endParaRPr lang="en-US"/>
          </a:p>
        </p:txBody>
      </p:sp>
      <p:pic>
        <p:nvPicPr>
          <p:cNvPr id="11" name="Picture 10">
            <a:extLst>
              <a:ext uri="{FF2B5EF4-FFF2-40B4-BE49-F238E27FC236}">
                <a16:creationId xmlns:a16="http://schemas.microsoft.com/office/drawing/2014/main" id="{9EBE9D72-C0BD-FA4B-961A-BE48E797601D}"/>
              </a:ext>
            </a:extLst>
          </p:cNvPr>
          <p:cNvPicPr>
            <a:picLocks noChangeAspect="1"/>
          </p:cNvPicPr>
          <p:nvPr/>
        </p:nvPicPr>
        <p:blipFill>
          <a:blip r:embed="rId2"/>
          <a:stretch>
            <a:fillRect/>
          </a:stretch>
        </p:blipFill>
        <p:spPr>
          <a:xfrm>
            <a:off x="4996083" y="1736705"/>
            <a:ext cx="6976963" cy="4345651"/>
          </a:xfrm>
          <a:prstGeom prst="rect">
            <a:avLst/>
          </a:prstGeom>
        </p:spPr>
      </p:pic>
      <p:pic>
        <p:nvPicPr>
          <p:cNvPr id="4" name="Picture 3">
            <a:extLst>
              <a:ext uri="{FF2B5EF4-FFF2-40B4-BE49-F238E27FC236}">
                <a16:creationId xmlns:a16="http://schemas.microsoft.com/office/drawing/2014/main" id="{4B83B669-E02D-B24E-A5A3-A89CF48E820D}"/>
              </a:ext>
            </a:extLst>
          </p:cNvPr>
          <p:cNvPicPr>
            <a:picLocks noChangeAspect="1"/>
          </p:cNvPicPr>
          <p:nvPr/>
        </p:nvPicPr>
        <p:blipFill rotWithShape="1">
          <a:blip r:embed="rId3"/>
          <a:srcRect r="34248"/>
          <a:stretch/>
        </p:blipFill>
        <p:spPr>
          <a:xfrm>
            <a:off x="1367875" y="1577043"/>
            <a:ext cx="3855907" cy="4794319"/>
          </a:xfrm>
          <a:prstGeom prst="rect">
            <a:avLst/>
          </a:prstGeom>
        </p:spPr>
      </p:pic>
    </p:spTree>
    <p:extLst>
      <p:ext uri="{BB962C8B-B14F-4D97-AF65-F5344CB8AC3E}">
        <p14:creationId xmlns:p14="http://schemas.microsoft.com/office/powerpoint/2010/main" val="952098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983848" y="0"/>
            <a:ext cx="9259747" cy="1539432"/>
          </a:xfrm>
        </p:spPr>
        <p:txBody>
          <a:bodyPr/>
          <a:lstStyle/>
          <a:p>
            <a:pPr algn="l"/>
            <a:r>
              <a:rPr lang="en-US" dirty="0"/>
              <a:t>Naïve Bayes Classifier and its key features</a:t>
            </a:r>
          </a:p>
        </p:txBody>
      </p:sp>
      <p:sp>
        <p:nvSpPr>
          <p:cNvPr id="4" name="Text Placeholder 3">
            <a:extLst>
              <a:ext uri="{FF2B5EF4-FFF2-40B4-BE49-F238E27FC236}">
                <a16:creationId xmlns:a16="http://schemas.microsoft.com/office/drawing/2014/main" id="{16A2810E-E106-8C44-9038-30E0383FF58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CED241C-126F-514B-85C1-8BC388547B9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AF280A0-330D-174D-A73F-78EE45AEF31B}"/>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DE047D6-E4F2-9E4E-87C3-0BC2697CBC37}"/>
              </a:ext>
            </a:extLst>
          </p:cNvPr>
          <p:cNvSpPr>
            <a:spLocks noGrp="1"/>
          </p:cNvSpPr>
          <p:nvPr>
            <p:ph type="body" sz="quarter" idx="14"/>
          </p:nvPr>
        </p:nvSpPr>
        <p:spPr/>
        <p:txBody>
          <a:bodyPr/>
          <a:lstStyle/>
          <a:p>
            <a:endParaRPr lang="en-US"/>
          </a:p>
        </p:txBody>
      </p:sp>
      <p:pic>
        <p:nvPicPr>
          <p:cNvPr id="8" name="Picture 7">
            <a:extLst>
              <a:ext uri="{FF2B5EF4-FFF2-40B4-BE49-F238E27FC236}">
                <a16:creationId xmlns:a16="http://schemas.microsoft.com/office/drawing/2014/main" id="{A8587879-8E78-0947-B4CD-B4C05D5524ED}"/>
              </a:ext>
            </a:extLst>
          </p:cNvPr>
          <p:cNvPicPr>
            <a:picLocks noChangeAspect="1"/>
          </p:cNvPicPr>
          <p:nvPr/>
        </p:nvPicPr>
        <p:blipFill>
          <a:blip r:embed="rId2"/>
          <a:stretch>
            <a:fillRect/>
          </a:stretch>
        </p:blipFill>
        <p:spPr>
          <a:xfrm>
            <a:off x="5181279" y="1561008"/>
            <a:ext cx="6567025" cy="4240422"/>
          </a:xfrm>
          <a:prstGeom prst="rect">
            <a:avLst/>
          </a:prstGeom>
        </p:spPr>
      </p:pic>
      <p:pic>
        <p:nvPicPr>
          <p:cNvPr id="11" name="Picture 10">
            <a:extLst>
              <a:ext uri="{FF2B5EF4-FFF2-40B4-BE49-F238E27FC236}">
                <a16:creationId xmlns:a16="http://schemas.microsoft.com/office/drawing/2014/main" id="{B8EFC037-A1B2-C845-8E05-4F5E4F8EB4FC}"/>
              </a:ext>
            </a:extLst>
          </p:cNvPr>
          <p:cNvPicPr>
            <a:picLocks noChangeAspect="1"/>
          </p:cNvPicPr>
          <p:nvPr/>
        </p:nvPicPr>
        <p:blipFill>
          <a:blip r:embed="rId3"/>
          <a:stretch>
            <a:fillRect/>
          </a:stretch>
        </p:blipFill>
        <p:spPr>
          <a:xfrm>
            <a:off x="1266027" y="1539432"/>
            <a:ext cx="3915252" cy="4166230"/>
          </a:xfrm>
          <a:prstGeom prst="rect">
            <a:avLst/>
          </a:prstGeom>
        </p:spPr>
      </p:pic>
    </p:spTree>
    <p:extLst>
      <p:ext uri="{BB962C8B-B14F-4D97-AF65-F5344CB8AC3E}">
        <p14:creationId xmlns:p14="http://schemas.microsoft.com/office/powerpoint/2010/main" val="59192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456755" y="3771722"/>
            <a:ext cx="2657979" cy="1025525"/>
          </a:xfrm>
        </p:spPr>
        <p:txBody>
          <a:bodyPr/>
          <a:lstStyle/>
          <a:p>
            <a:r>
              <a:rPr lang="en-US" dirty="0"/>
              <a:t>Project Overview</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l="97" r="97"/>
          <a:stretch>
            <a:fillRect/>
          </a:stretch>
        </p:blipFill>
        <p:spPr/>
      </p:pic>
      <p:pic>
        <p:nvPicPr>
          <p:cNvPr id="14" name="Picture 13" descr="A picture containing diagram&#10;&#10;Description automatically generated">
            <a:extLst>
              <a:ext uri="{FF2B5EF4-FFF2-40B4-BE49-F238E27FC236}">
                <a16:creationId xmlns:a16="http://schemas.microsoft.com/office/drawing/2014/main" id="{DD43E544-E92C-4558-B8BD-AF0A8E0FC1F1}"/>
              </a:ext>
            </a:extLst>
          </p:cNvPr>
          <p:cNvPicPr>
            <a:picLocks noChangeAspect="1"/>
          </p:cNvPicPr>
          <p:nvPr/>
        </p:nvPicPr>
        <p:blipFill>
          <a:blip r:embed="rId3"/>
          <a:stretch>
            <a:fillRect/>
          </a:stretch>
        </p:blipFill>
        <p:spPr>
          <a:xfrm>
            <a:off x="0" y="327025"/>
            <a:ext cx="2762250" cy="1657350"/>
          </a:xfrm>
          <a:prstGeom prst="rect">
            <a:avLst/>
          </a:prstGeom>
        </p:spPr>
      </p:pic>
      <p:sp>
        <p:nvSpPr>
          <p:cNvPr id="21" name="Rectangle 20" descr="Sad Face with No Fill">
            <a:extLst>
              <a:ext uri="{FF2B5EF4-FFF2-40B4-BE49-F238E27FC236}">
                <a16:creationId xmlns:a16="http://schemas.microsoft.com/office/drawing/2014/main" id="{27466FDE-C4CE-42FA-AAEE-58336C370442}"/>
              </a:ext>
            </a:extLst>
          </p:cNvPr>
          <p:cNvSpPr/>
          <p:nvPr/>
        </p:nvSpPr>
        <p:spPr>
          <a:xfrm>
            <a:off x="3199594" y="572300"/>
            <a:ext cx="718418" cy="7184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9B2A8A84-E239-419C-8BD4-28207575577B}"/>
              </a:ext>
            </a:extLst>
          </p:cNvPr>
          <p:cNvSpPr txBox="1"/>
          <p:nvPr/>
        </p:nvSpPr>
        <p:spPr>
          <a:xfrm>
            <a:off x="4040990" y="1183771"/>
            <a:ext cx="4343400" cy="2585323"/>
          </a:xfrm>
          <a:prstGeom prst="rect">
            <a:avLst/>
          </a:prstGeom>
          <a:noFill/>
        </p:spPr>
        <p:txBody>
          <a:bodyPr wrap="square">
            <a:spAutoFit/>
          </a:bodyPr>
          <a:lstStyle/>
          <a:p>
            <a:pPr marL="285750" lvl="0" indent="-285750">
              <a:lnSpc>
                <a:spcPct val="100000"/>
              </a:lnSpc>
              <a:buFont typeface="Arial" panose="020B0604020202020204" pitchFamily="34" charset="0"/>
              <a:buChar char="•"/>
            </a:pPr>
            <a:r>
              <a:rPr lang="en-US" dirty="0"/>
              <a:t>Customer Churn is a common but important problem for all business companies because lost customers equal lost revenue as well as stuck with the high cost of finding new customers.  </a:t>
            </a:r>
          </a:p>
          <a:p>
            <a:pPr marL="285750" lvl="0" indent="-285750">
              <a:lnSpc>
                <a:spcPct val="100000"/>
              </a:lnSpc>
              <a:buFont typeface="Arial" panose="020B0604020202020204" pitchFamily="34" charset="0"/>
              <a:buChar char="•"/>
            </a:pPr>
            <a:r>
              <a:rPr lang="en-US" dirty="0"/>
              <a:t>Objective is to use R to know which factors appear to be related with customer attrition and predict churner to prevent future attrition.</a:t>
            </a:r>
          </a:p>
        </p:txBody>
      </p:sp>
      <p:sp>
        <p:nvSpPr>
          <p:cNvPr id="24" name="Rectangle 23" descr="Database">
            <a:extLst>
              <a:ext uri="{FF2B5EF4-FFF2-40B4-BE49-F238E27FC236}">
                <a16:creationId xmlns:a16="http://schemas.microsoft.com/office/drawing/2014/main" id="{F61D3F63-B24E-42AE-A564-9714D53F9C14}"/>
              </a:ext>
            </a:extLst>
          </p:cNvPr>
          <p:cNvSpPr/>
          <p:nvPr/>
        </p:nvSpPr>
        <p:spPr>
          <a:xfrm>
            <a:off x="3314792" y="3873021"/>
            <a:ext cx="719121" cy="719121"/>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0B811BF1-9804-4857-B025-FA6DF6A86B54}"/>
              </a:ext>
            </a:extLst>
          </p:cNvPr>
          <p:cNvSpPr txBox="1"/>
          <p:nvPr/>
        </p:nvSpPr>
        <p:spPr>
          <a:xfrm>
            <a:off x="4051300" y="3877841"/>
            <a:ext cx="6096000" cy="461665"/>
          </a:xfrm>
          <a:prstGeom prst="rect">
            <a:avLst/>
          </a:prstGeom>
          <a:noFill/>
        </p:spPr>
        <p:txBody>
          <a:bodyPr wrap="square">
            <a:spAutoFit/>
          </a:bodyPr>
          <a:lstStyle/>
          <a:p>
            <a:pPr lvl="0">
              <a:lnSpc>
                <a:spcPct val="100000"/>
              </a:lnSpc>
              <a:defRPr b="1"/>
            </a:pPr>
            <a:r>
              <a:rPr lang="en-US" sz="2400" dirty="0"/>
              <a:t>Data Sources:</a:t>
            </a:r>
          </a:p>
        </p:txBody>
      </p:sp>
      <p:grpSp>
        <p:nvGrpSpPr>
          <p:cNvPr id="27" name="Group 26">
            <a:extLst>
              <a:ext uri="{FF2B5EF4-FFF2-40B4-BE49-F238E27FC236}">
                <a16:creationId xmlns:a16="http://schemas.microsoft.com/office/drawing/2014/main" id="{780414CC-28A3-475E-81F8-0DBED3C5210F}"/>
              </a:ext>
            </a:extLst>
          </p:cNvPr>
          <p:cNvGrpSpPr/>
          <p:nvPr/>
        </p:nvGrpSpPr>
        <p:grpSpPr>
          <a:xfrm>
            <a:off x="4112452" y="4359919"/>
            <a:ext cx="3557587" cy="1622759"/>
            <a:chOff x="2418268" y="2407568"/>
            <a:chExt cx="2054632" cy="1622759"/>
          </a:xfrm>
        </p:grpSpPr>
        <p:sp>
          <p:nvSpPr>
            <p:cNvPr id="28" name="Rectangle 27">
              <a:extLst>
                <a:ext uri="{FF2B5EF4-FFF2-40B4-BE49-F238E27FC236}">
                  <a16:creationId xmlns:a16="http://schemas.microsoft.com/office/drawing/2014/main" id="{AFA6D4DF-5B76-4FD5-842B-06A3E58DB4F5}"/>
                </a:ext>
              </a:extLst>
            </p:cNvPr>
            <p:cNvSpPr/>
            <p:nvPr/>
          </p:nvSpPr>
          <p:spPr>
            <a:xfrm>
              <a:off x="2418268" y="2407568"/>
              <a:ext cx="2054632" cy="16227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9" name="TextBox 28">
              <a:extLst>
                <a:ext uri="{FF2B5EF4-FFF2-40B4-BE49-F238E27FC236}">
                  <a16:creationId xmlns:a16="http://schemas.microsoft.com/office/drawing/2014/main" id="{CA572169-565B-4B61-B3CE-4C856A686ABD}"/>
                </a:ext>
              </a:extLst>
            </p:cNvPr>
            <p:cNvSpPr txBox="1"/>
            <p:nvPr/>
          </p:nvSpPr>
          <p:spPr>
            <a:xfrm>
              <a:off x="2418268" y="2407568"/>
              <a:ext cx="2054632" cy="16227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defTabSz="622300">
                <a:lnSpc>
                  <a:spcPct val="100000"/>
                </a:lnSpc>
                <a:spcBef>
                  <a:spcPct val="0"/>
                </a:spcBef>
                <a:spcAft>
                  <a:spcPct val="35000"/>
                </a:spcAft>
                <a:buFont typeface="Arial" panose="020B0604020202020204" pitchFamily="34" charset="0"/>
                <a:buChar char="•"/>
              </a:pPr>
              <a:r>
                <a:rPr lang="en-US" b="0" i="0" kern="1200" dirty="0"/>
                <a:t>Orange Telecom's Churn </a:t>
              </a:r>
              <a:r>
                <a:rPr lang="en-US" kern="1200" dirty="0"/>
                <a:t>Dataset : Dataset consists of 20 columns of information on 3333 users.</a:t>
              </a:r>
            </a:p>
            <a:p>
              <a:pPr marL="285750" lvl="0" indent="-285750" defTabSz="622300">
                <a:lnSpc>
                  <a:spcPct val="100000"/>
                </a:lnSpc>
                <a:spcBef>
                  <a:spcPct val="0"/>
                </a:spcBef>
                <a:spcAft>
                  <a:spcPct val="35000"/>
                </a:spcAft>
                <a:buFont typeface="Arial" panose="020B0604020202020204" pitchFamily="34" charset="0"/>
                <a:buChar char="•"/>
              </a:pPr>
              <a:r>
                <a:rPr lang="en-US" kern="1200" dirty="0"/>
                <a:t>https://www.kaggle.com/mnassrib/telecom-churn-datasets </a:t>
              </a:r>
            </a:p>
          </p:txBody>
        </p:sp>
      </p:grpSp>
      <p:grpSp>
        <p:nvGrpSpPr>
          <p:cNvPr id="30" name="Group 29">
            <a:extLst>
              <a:ext uri="{FF2B5EF4-FFF2-40B4-BE49-F238E27FC236}">
                <a16:creationId xmlns:a16="http://schemas.microsoft.com/office/drawing/2014/main" id="{D56D5839-8370-466E-A5E5-C76BBD2687AF}"/>
              </a:ext>
            </a:extLst>
          </p:cNvPr>
          <p:cNvGrpSpPr/>
          <p:nvPr/>
        </p:nvGrpSpPr>
        <p:grpSpPr>
          <a:xfrm>
            <a:off x="3687691" y="715957"/>
            <a:ext cx="2890795" cy="319481"/>
            <a:chOff x="-315723" y="2259981"/>
            <a:chExt cx="2890795" cy="319481"/>
          </a:xfrm>
        </p:grpSpPr>
        <p:sp>
          <p:nvSpPr>
            <p:cNvPr id="31" name="Rectangle 30">
              <a:extLst>
                <a:ext uri="{FF2B5EF4-FFF2-40B4-BE49-F238E27FC236}">
                  <a16:creationId xmlns:a16="http://schemas.microsoft.com/office/drawing/2014/main" id="{C2FB2BFD-F478-467D-A88A-396F752D4219}"/>
                </a:ext>
              </a:extLst>
            </p:cNvPr>
            <p:cNvSpPr/>
            <p:nvPr/>
          </p:nvSpPr>
          <p:spPr>
            <a:xfrm>
              <a:off x="1891" y="2259981"/>
              <a:ext cx="2056640" cy="3084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TextBox 31">
              <a:extLst>
                <a:ext uri="{FF2B5EF4-FFF2-40B4-BE49-F238E27FC236}">
                  <a16:creationId xmlns:a16="http://schemas.microsoft.com/office/drawing/2014/main" id="{F9FDC0D0-C584-4424-8432-FC77928B47ED}"/>
                </a:ext>
              </a:extLst>
            </p:cNvPr>
            <p:cNvSpPr txBox="1"/>
            <p:nvPr/>
          </p:nvSpPr>
          <p:spPr>
            <a:xfrm>
              <a:off x="-315723" y="2270966"/>
              <a:ext cx="2890795" cy="3084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2400" kern="1200" dirty="0"/>
                <a:t>Business</a:t>
              </a:r>
              <a:r>
                <a:rPr lang="en-US" sz="1900" kern="1200" dirty="0"/>
                <a:t> Objectives:</a:t>
              </a:r>
            </a:p>
          </p:txBody>
        </p:sp>
      </p:grpSp>
    </p:spTree>
    <p:extLst>
      <p:ext uri="{BB962C8B-B14F-4D97-AF65-F5344CB8AC3E}">
        <p14:creationId xmlns:p14="http://schemas.microsoft.com/office/powerpoint/2010/main" val="213011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2257058" y="0"/>
            <a:ext cx="7268905" cy="1131134"/>
          </a:xfrm>
        </p:spPr>
        <p:txBody>
          <a:bodyPr>
            <a:normAutofit fontScale="90000"/>
          </a:bodyPr>
          <a:lstStyle/>
          <a:p>
            <a:pPr algn="l"/>
            <a:r>
              <a:rPr lang="en-US" dirty="0"/>
              <a:t>Random Forest and its key features</a:t>
            </a:r>
          </a:p>
        </p:txBody>
      </p:sp>
      <p:sp>
        <p:nvSpPr>
          <p:cNvPr id="4" name="Text Placeholder 3">
            <a:extLst>
              <a:ext uri="{FF2B5EF4-FFF2-40B4-BE49-F238E27FC236}">
                <a16:creationId xmlns:a16="http://schemas.microsoft.com/office/drawing/2014/main" id="{16A2810E-E106-8C44-9038-30E0383FF58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CED241C-126F-514B-85C1-8BC388547B9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AF280A0-330D-174D-A73F-78EE45AEF31B}"/>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DE047D6-E4F2-9E4E-87C3-0BC2697CBC37}"/>
              </a:ext>
            </a:extLst>
          </p:cNvPr>
          <p:cNvSpPr>
            <a:spLocks noGrp="1"/>
          </p:cNvSpPr>
          <p:nvPr>
            <p:ph type="body" sz="quarter" idx="14"/>
          </p:nvPr>
        </p:nvSpPr>
        <p:spPr/>
        <p:txBody>
          <a:bodyPr/>
          <a:lstStyle/>
          <a:p>
            <a:endParaRPr lang="en-US"/>
          </a:p>
        </p:txBody>
      </p:sp>
      <p:pic>
        <p:nvPicPr>
          <p:cNvPr id="8" name="Picture 7">
            <a:extLst>
              <a:ext uri="{FF2B5EF4-FFF2-40B4-BE49-F238E27FC236}">
                <a16:creationId xmlns:a16="http://schemas.microsoft.com/office/drawing/2014/main" id="{4A3B5F20-831D-2740-88AE-881B6F76D42C}"/>
              </a:ext>
            </a:extLst>
          </p:cNvPr>
          <p:cNvPicPr>
            <a:picLocks noChangeAspect="1"/>
          </p:cNvPicPr>
          <p:nvPr/>
        </p:nvPicPr>
        <p:blipFill>
          <a:blip r:embed="rId2"/>
          <a:stretch>
            <a:fillRect/>
          </a:stretch>
        </p:blipFill>
        <p:spPr>
          <a:xfrm>
            <a:off x="1468781" y="1207163"/>
            <a:ext cx="4089400" cy="5346700"/>
          </a:xfrm>
          <a:prstGeom prst="rect">
            <a:avLst/>
          </a:prstGeom>
        </p:spPr>
      </p:pic>
      <p:pic>
        <p:nvPicPr>
          <p:cNvPr id="11" name="Picture 10">
            <a:extLst>
              <a:ext uri="{FF2B5EF4-FFF2-40B4-BE49-F238E27FC236}">
                <a16:creationId xmlns:a16="http://schemas.microsoft.com/office/drawing/2014/main" id="{C365B1DC-FCF0-F647-8512-9F5C31A53EBE}"/>
              </a:ext>
            </a:extLst>
          </p:cNvPr>
          <p:cNvPicPr>
            <a:picLocks noChangeAspect="1"/>
          </p:cNvPicPr>
          <p:nvPr/>
        </p:nvPicPr>
        <p:blipFill>
          <a:blip r:embed="rId3"/>
          <a:stretch>
            <a:fillRect/>
          </a:stretch>
        </p:blipFill>
        <p:spPr>
          <a:xfrm>
            <a:off x="4937808" y="1509963"/>
            <a:ext cx="7074857" cy="4358351"/>
          </a:xfrm>
          <a:prstGeom prst="rect">
            <a:avLst/>
          </a:prstGeom>
        </p:spPr>
      </p:pic>
    </p:spTree>
    <p:extLst>
      <p:ext uri="{BB962C8B-B14F-4D97-AF65-F5344CB8AC3E}">
        <p14:creationId xmlns:p14="http://schemas.microsoft.com/office/powerpoint/2010/main" val="614861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23C53A-AD1D-FF4D-9A2C-5EA4BCBD1473}"/>
              </a:ext>
            </a:extLst>
          </p:cNvPr>
          <p:cNvSpPr>
            <a:spLocks noGrp="1"/>
          </p:cNvSpPr>
          <p:nvPr>
            <p:ph type="body" sz="quarter" idx="11"/>
          </p:nvPr>
        </p:nvSpPr>
        <p:spPr>
          <a:xfrm>
            <a:off x="6145005" y="1704069"/>
            <a:ext cx="4869806" cy="1896435"/>
          </a:xfrm>
        </p:spPr>
        <p:txBody>
          <a:bodyPr/>
          <a:lstStyle/>
          <a:p>
            <a:r>
              <a:rPr lang="en-US" sz="1800" dirty="0"/>
              <a:t>Based on the four classifications model, we pick random forest as our churn prediction model, given the fact that the accuracy score is the highest among all groups.</a:t>
            </a:r>
          </a:p>
        </p:txBody>
      </p:sp>
      <p:sp>
        <p:nvSpPr>
          <p:cNvPr id="5" name="Text Placeholder 4">
            <a:extLst>
              <a:ext uri="{FF2B5EF4-FFF2-40B4-BE49-F238E27FC236}">
                <a16:creationId xmlns:a16="http://schemas.microsoft.com/office/drawing/2014/main" id="{FFCCDF31-6D81-0D4B-9662-93EDF858F3D1}"/>
              </a:ext>
            </a:extLst>
          </p:cNvPr>
          <p:cNvSpPr>
            <a:spLocks noGrp="1"/>
          </p:cNvSpPr>
          <p:nvPr>
            <p:ph type="body" sz="quarter" idx="12"/>
          </p:nvPr>
        </p:nvSpPr>
        <p:spPr>
          <a:xfrm>
            <a:off x="6182018" y="1074840"/>
            <a:ext cx="4869806" cy="382749"/>
          </a:xfrm>
        </p:spPr>
        <p:txBody>
          <a:bodyPr/>
          <a:lstStyle/>
          <a:p>
            <a:r>
              <a:rPr lang="en-US" sz="2000" dirty="0"/>
              <a:t>Model</a:t>
            </a:r>
          </a:p>
        </p:txBody>
      </p:sp>
      <p:sp>
        <p:nvSpPr>
          <p:cNvPr id="6" name="Text Placeholder 5">
            <a:extLst>
              <a:ext uri="{FF2B5EF4-FFF2-40B4-BE49-F238E27FC236}">
                <a16:creationId xmlns:a16="http://schemas.microsoft.com/office/drawing/2014/main" id="{5069BDBC-9F66-044A-8382-CE2E8BAEFA58}"/>
              </a:ext>
            </a:extLst>
          </p:cNvPr>
          <p:cNvSpPr>
            <a:spLocks noGrp="1"/>
          </p:cNvSpPr>
          <p:nvPr>
            <p:ph type="body" sz="quarter" idx="13"/>
          </p:nvPr>
        </p:nvSpPr>
        <p:spPr/>
        <p:txBody>
          <a:bodyPr/>
          <a:lstStyle/>
          <a:p>
            <a:r>
              <a:rPr lang="en-US" sz="1800" dirty="0"/>
              <a:t>Based on the variable importance, the factors that are most related to the churn are: Total day charge, international plan, customer service call, voice mail plan</a:t>
            </a:r>
          </a:p>
        </p:txBody>
      </p:sp>
      <p:sp>
        <p:nvSpPr>
          <p:cNvPr id="7" name="Text Placeholder 6">
            <a:extLst>
              <a:ext uri="{FF2B5EF4-FFF2-40B4-BE49-F238E27FC236}">
                <a16:creationId xmlns:a16="http://schemas.microsoft.com/office/drawing/2014/main" id="{BF898A4F-BC7B-0D4D-B822-8CA6883D727A}"/>
              </a:ext>
            </a:extLst>
          </p:cNvPr>
          <p:cNvSpPr>
            <a:spLocks noGrp="1"/>
          </p:cNvSpPr>
          <p:nvPr>
            <p:ph type="body" sz="quarter" idx="14"/>
          </p:nvPr>
        </p:nvSpPr>
        <p:spPr/>
        <p:txBody>
          <a:bodyPr/>
          <a:lstStyle/>
          <a:p>
            <a:r>
              <a:rPr lang="en-US" sz="2000" dirty="0"/>
              <a:t>Key features</a:t>
            </a:r>
          </a:p>
        </p:txBody>
      </p:sp>
      <p:sp>
        <p:nvSpPr>
          <p:cNvPr id="10" name="Rectangle 9">
            <a:extLst>
              <a:ext uri="{FF2B5EF4-FFF2-40B4-BE49-F238E27FC236}">
                <a16:creationId xmlns:a16="http://schemas.microsoft.com/office/drawing/2014/main" id="{14271954-5437-6244-925C-D548CC48743E}"/>
              </a:ext>
            </a:extLst>
          </p:cNvPr>
          <p:cNvSpPr/>
          <p:nvPr/>
        </p:nvSpPr>
        <p:spPr>
          <a:xfrm>
            <a:off x="1458406" y="2246267"/>
            <a:ext cx="3599730" cy="19845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Summary from classification</a:t>
            </a:r>
          </a:p>
        </p:txBody>
      </p:sp>
    </p:spTree>
    <p:extLst>
      <p:ext uri="{BB962C8B-B14F-4D97-AF65-F5344CB8AC3E}">
        <p14:creationId xmlns:p14="http://schemas.microsoft.com/office/powerpoint/2010/main" val="1760825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983848" y="0"/>
            <a:ext cx="9259747" cy="1539432"/>
          </a:xfrm>
        </p:spPr>
        <p:txBody>
          <a:bodyPr/>
          <a:lstStyle/>
          <a:p>
            <a:pPr algn="l"/>
            <a:r>
              <a:rPr lang="en-US" dirty="0"/>
              <a:t>Clustering in Customer Segmentation</a:t>
            </a:r>
          </a:p>
        </p:txBody>
      </p:sp>
      <p:sp>
        <p:nvSpPr>
          <p:cNvPr id="4" name="Text Placeholder 3">
            <a:extLst>
              <a:ext uri="{FF2B5EF4-FFF2-40B4-BE49-F238E27FC236}">
                <a16:creationId xmlns:a16="http://schemas.microsoft.com/office/drawing/2014/main" id="{16A2810E-E106-8C44-9038-30E0383FF58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CED241C-126F-514B-85C1-8BC388547B9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AF280A0-330D-174D-A73F-78EE45AEF31B}"/>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DE047D6-E4F2-9E4E-87C3-0BC2697CBC37}"/>
              </a:ext>
            </a:extLst>
          </p:cNvPr>
          <p:cNvSpPr>
            <a:spLocks noGrp="1"/>
          </p:cNvSpPr>
          <p:nvPr>
            <p:ph type="body" sz="quarter" idx="14"/>
          </p:nvPr>
        </p:nvSpPr>
        <p:spPr/>
        <p:txBody>
          <a:bodyPr/>
          <a:lstStyle/>
          <a:p>
            <a:endParaRPr lang="en-US"/>
          </a:p>
        </p:txBody>
      </p:sp>
      <p:sp>
        <p:nvSpPr>
          <p:cNvPr id="9" name="Text Placeholder 5">
            <a:extLst>
              <a:ext uri="{FF2B5EF4-FFF2-40B4-BE49-F238E27FC236}">
                <a16:creationId xmlns:a16="http://schemas.microsoft.com/office/drawing/2014/main" id="{E55D597B-9E0E-493B-A820-DB7CECCDB72A}"/>
              </a:ext>
            </a:extLst>
          </p:cNvPr>
          <p:cNvSpPr txBox="1">
            <a:spLocks/>
          </p:cNvSpPr>
          <p:nvPr/>
        </p:nvSpPr>
        <p:spPr>
          <a:xfrm>
            <a:off x="957944" y="2298248"/>
            <a:ext cx="10958286" cy="1896435"/>
          </a:xfrm>
          <a:prstGeom prst="rect">
            <a:avLst/>
          </a:prstGeom>
        </p:spPr>
        <p:txBody>
          <a:bodyPr vert="horz" lIns="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Discover groups of similar customers.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Analyze characteristics of each cluster.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Recommendation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699333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983848" y="0"/>
            <a:ext cx="9259747" cy="1539432"/>
          </a:xfrm>
        </p:spPr>
        <p:txBody>
          <a:bodyPr/>
          <a:lstStyle/>
          <a:p>
            <a:pPr algn="l"/>
            <a:r>
              <a:rPr lang="en-US" dirty="0"/>
              <a:t>Create binary dummy variables for factors</a:t>
            </a:r>
          </a:p>
        </p:txBody>
      </p:sp>
      <p:sp>
        <p:nvSpPr>
          <p:cNvPr id="4" name="Text Placeholder 3">
            <a:extLst>
              <a:ext uri="{FF2B5EF4-FFF2-40B4-BE49-F238E27FC236}">
                <a16:creationId xmlns:a16="http://schemas.microsoft.com/office/drawing/2014/main" id="{16A2810E-E106-8C44-9038-30E0383FF58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CED241C-126F-514B-85C1-8BC388547B9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AF280A0-330D-174D-A73F-78EE45AEF31B}"/>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DE047D6-E4F2-9E4E-87C3-0BC2697CBC37}"/>
              </a:ext>
            </a:extLst>
          </p:cNvPr>
          <p:cNvSpPr>
            <a:spLocks noGrp="1"/>
          </p:cNvSpPr>
          <p:nvPr>
            <p:ph type="body" sz="quarter" idx="14"/>
          </p:nvPr>
        </p:nvSpPr>
        <p:spPr/>
        <p:txBody>
          <a:bodyPr/>
          <a:lstStyle/>
          <a:p>
            <a:endParaRPr lang="en-US"/>
          </a:p>
        </p:txBody>
      </p:sp>
      <p:pic>
        <p:nvPicPr>
          <p:cNvPr id="9" name="그림 8">
            <a:extLst>
              <a:ext uri="{FF2B5EF4-FFF2-40B4-BE49-F238E27FC236}">
                <a16:creationId xmlns:a16="http://schemas.microsoft.com/office/drawing/2014/main" id="{F530B7FE-E922-4C79-A3BC-F6B84A4E9E18}"/>
              </a:ext>
            </a:extLst>
          </p:cNvPr>
          <p:cNvPicPr>
            <a:picLocks noChangeAspect="1"/>
          </p:cNvPicPr>
          <p:nvPr/>
        </p:nvPicPr>
        <p:blipFill>
          <a:blip r:embed="rId2"/>
          <a:stretch>
            <a:fillRect/>
          </a:stretch>
        </p:blipFill>
        <p:spPr>
          <a:xfrm>
            <a:off x="1836326" y="1552264"/>
            <a:ext cx="7554790" cy="4393935"/>
          </a:xfrm>
          <a:prstGeom prst="rect">
            <a:avLst/>
          </a:prstGeom>
        </p:spPr>
      </p:pic>
    </p:spTree>
    <p:extLst>
      <p:ext uri="{BB962C8B-B14F-4D97-AF65-F5344CB8AC3E}">
        <p14:creationId xmlns:p14="http://schemas.microsoft.com/office/powerpoint/2010/main" val="3306251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983848" y="0"/>
            <a:ext cx="9259747" cy="1539432"/>
          </a:xfrm>
        </p:spPr>
        <p:txBody>
          <a:bodyPr/>
          <a:lstStyle/>
          <a:p>
            <a:pPr algn="l"/>
            <a:r>
              <a:rPr lang="en-US" dirty="0"/>
              <a:t>Clustering tendency and an elbow diagram</a:t>
            </a:r>
          </a:p>
        </p:txBody>
      </p:sp>
      <p:sp>
        <p:nvSpPr>
          <p:cNvPr id="4" name="Text Placeholder 3">
            <a:extLst>
              <a:ext uri="{FF2B5EF4-FFF2-40B4-BE49-F238E27FC236}">
                <a16:creationId xmlns:a16="http://schemas.microsoft.com/office/drawing/2014/main" id="{16A2810E-E106-8C44-9038-30E0383FF58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CED241C-126F-514B-85C1-8BC388547B9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6AF280A0-330D-174D-A73F-78EE45AEF31B}"/>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DE047D6-E4F2-9E4E-87C3-0BC2697CBC37}"/>
              </a:ext>
            </a:extLst>
          </p:cNvPr>
          <p:cNvSpPr>
            <a:spLocks noGrp="1"/>
          </p:cNvSpPr>
          <p:nvPr>
            <p:ph type="body" sz="quarter" idx="14"/>
          </p:nvPr>
        </p:nvSpPr>
        <p:spPr/>
        <p:txBody>
          <a:bodyPr/>
          <a:lstStyle/>
          <a:p>
            <a:endParaRPr lang="en-US"/>
          </a:p>
        </p:txBody>
      </p:sp>
      <p:pic>
        <p:nvPicPr>
          <p:cNvPr id="9" name="그림 8">
            <a:extLst>
              <a:ext uri="{FF2B5EF4-FFF2-40B4-BE49-F238E27FC236}">
                <a16:creationId xmlns:a16="http://schemas.microsoft.com/office/drawing/2014/main" id="{9F089041-60B0-41EE-AE29-75A2537153AD}"/>
              </a:ext>
            </a:extLst>
          </p:cNvPr>
          <p:cNvPicPr>
            <a:picLocks noChangeAspect="1"/>
          </p:cNvPicPr>
          <p:nvPr/>
        </p:nvPicPr>
        <p:blipFill>
          <a:blip r:embed="rId2"/>
          <a:stretch>
            <a:fillRect/>
          </a:stretch>
        </p:blipFill>
        <p:spPr>
          <a:xfrm>
            <a:off x="1613221" y="3136688"/>
            <a:ext cx="4000500" cy="1104900"/>
          </a:xfrm>
          <a:prstGeom prst="rect">
            <a:avLst/>
          </a:prstGeom>
        </p:spPr>
      </p:pic>
      <p:pic>
        <p:nvPicPr>
          <p:cNvPr id="14" name="그림 13">
            <a:extLst>
              <a:ext uri="{FF2B5EF4-FFF2-40B4-BE49-F238E27FC236}">
                <a16:creationId xmlns:a16="http://schemas.microsoft.com/office/drawing/2014/main" id="{6F98F141-BBDF-4361-B524-C1708C4A7A79}"/>
              </a:ext>
            </a:extLst>
          </p:cNvPr>
          <p:cNvPicPr>
            <a:picLocks noChangeAspect="1"/>
          </p:cNvPicPr>
          <p:nvPr/>
        </p:nvPicPr>
        <p:blipFill>
          <a:blip r:embed="rId3"/>
          <a:stretch>
            <a:fillRect/>
          </a:stretch>
        </p:blipFill>
        <p:spPr>
          <a:xfrm>
            <a:off x="5992290" y="1803712"/>
            <a:ext cx="5212248" cy="3770853"/>
          </a:xfrm>
          <a:prstGeom prst="rect">
            <a:avLst/>
          </a:prstGeom>
        </p:spPr>
      </p:pic>
    </p:spTree>
    <p:extLst>
      <p:ext uri="{BB962C8B-B14F-4D97-AF65-F5344CB8AC3E}">
        <p14:creationId xmlns:p14="http://schemas.microsoft.com/office/powerpoint/2010/main" val="181659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983848" y="0"/>
            <a:ext cx="9259747" cy="1539432"/>
          </a:xfrm>
        </p:spPr>
        <p:txBody>
          <a:bodyPr/>
          <a:lstStyle/>
          <a:p>
            <a:pPr algn="l"/>
            <a:r>
              <a:rPr lang="en-US" dirty="0"/>
              <a:t>4 Groups of similar customers</a:t>
            </a:r>
          </a:p>
        </p:txBody>
      </p:sp>
      <p:sp>
        <p:nvSpPr>
          <p:cNvPr id="4" name="Text Placeholder 3">
            <a:extLst>
              <a:ext uri="{FF2B5EF4-FFF2-40B4-BE49-F238E27FC236}">
                <a16:creationId xmlns:a16="http://schemas.microsoft.com/office/drawing/2014/main" id="{16A2810E-E106-8C44-9038-30E0383FF58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CED241C-126F-514B-85C1-8BC388547B9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AF280A0-330D-174D-A73F-78EE45AEF31B}"/>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DE047D6-E4F2-9E4E-87C3-0BC2697CBC37}"/>
              </a:ext>
            </a:extLst>
          </p:cNvPr>
          <p:cNvSpPr>
            <a:spLocks noGrp="1"/>
          </p:cNvSpPr>
          <p:nvPr>
            <p:ph type="body" sz="quarter" idx="14"/>
          </p:nvPr>
        </p:nvSpPr>
        <p:spPr/>
        <p:txBody>
          <a:bodyPr/>
          <a:lstStyle/>
          <a:p>
            <a:endParaRPr lang="en-US"/>
          </a:p>
        </p:txBody>
      </p:sp>
      <p:pic>
        <p:nvPicPr>
          <p:cNvPr id="9" name="그림 8">
            <a:extLst>
              <a:ext uri="{FF2B5EF4-FFF2-40B4-BE49-F238E27FC236}">
                <a16:creationId xmlns:a16="http://schemas.microsoft.com/office/drawing/2014/main" id="{2CF0D630-6E36-4AB5-8396-3C2D0E3D987A}"/>
              </a:ext>
            </a:extLst>
          </p:cNvPr>
          <p:cNvPicPr>
            <a:picLocks noChangeAspect="1"/>
          </p:cNvPicPr>
          <p:nvPr/>
        </p:nvPicPr>
        <p:blipFill>
          <a:blip r:embed="rId2"/>
          <a:stretch>
            <a:fillRect/>
          </a:stretch>
        </p:blipFill>
        <p:spPr>
          <a:xfrm>
            <a:off x="983848" y="2809190"/>
            <a:ext cx="10224304" cy="1415058"/>
          </a:xfrm>
          <a:prstGeom prst="rect">
            <a:avLst/>
          </a:prstGeom>
        </p:spPr>
      </p:pic>
    </p:spTree>
    <p:extLst>
      <p:ext uri="{BB962C8B-B14F-4D97-AF65-F5344CB8AC3E}">
        <p14:creationId xmlns:p14="http://schemas.microsoft.com/office/powerpoint/2010/main" val="3419012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983848" y="0"/>
            <a:ext cx="9259747" cy="1539432"/>
          </a:xfrm>
        </p:spPr>
        <p:txBody>
          <a:bodyPr/>
          <a:lstStyle/>
          <a:p>
            <a:pPr algn="l"/>
            <a:r>
              <a:rPr lang="en-US" dirty="0"/>
              <a:t>4 Groups of similar customers</a:t>
            </a:r>
          </a:p>
        </p:txBody>
      </p:sp>
      <p:sp>
        <p:nvSpPr>
          <p:cNvPr id="4" name="Text Placeholder 3">
            <a:extLst>
              <a:ext uri="{FF2B5EF4-FFF2-40B4-BE49-F238E27FC236}">
                <a16:creationId xmlns:a16="http://schemas.microsoft.com/office/drawing/2014/main" id="{16A2810E-E106-8C44-9038-30E0383FF58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CED241C-126F-514B-85C1-8BC388547B9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AF280A0-330D-174D-A73F-78EE45AEF31B}"/>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DE047D6-E4F2-9E4E-87C3-0BC2697CBC37}"/>
              </a:ext>
            </a:extLst>
          </p:cNvPr>
          <p:cNvSpPr>
            <a:spLocks noGrp="1"/>
          </p:cNvSpPr>
          <p:nvPr>
            <p:ph type="body" sz="quarter" idx="14"/>
          </p:nvPr>
        </p:nvSpPr>
        <p:spPr/>
        <p:txBody>
          <a:bodyPr/>
          <a:lstStyle/>
          <a:p>
            <a:endParaRPr lang="en-US" dirty="0"/>
          </a:p>
        </p:txBody>
      </p:sp>
      <p:pic>
        <p:nvPicPr>
          <p:cNvPr id="8" name="그림 7">
            <a:extLst>
              <a:ext uri="{FF2B5EF4-FFF2-40B4-BE49-F238E27FC236}">
                <a16:creationId xmlns:a16="http://schemas.microsoft.com/office/drawing/2014/main" id="{FD5BD5E3-2DC3-4B92-9EE6-F375EAB5197F}"/>
              </a:ext>
            </a:extLst>
          </p:cNvPr>
          <p:cNvPicPr>
            <a:picLocks noChangeAspect="1"/>
          </p:cNvPicPr>
          <p:nvPr/>
        </p:nvPicPr>
        <p:blipFill>
          <a:blip r:embed="rId2"/>
          <a:stretch>
            <a:fillRect/>
          </a:stretch>
        </p:blipFill>
        <p:spPr>
          <a:xfrm>
            <a:off x="1140176" y="1529819"/>
            <a:ext cx="6670797" cy="4685954"/>
          </a:xfrm>
          <a:prstGeom prst="rect">
            <a:avLst/>
          </a:prstGeom>
        </p:spPr>
      </p:pic>
      <p:pic>
        <p:nvPicPr>
          <p:cNvPr id="11" name="그림 10">
            <a:extLst>
              <a:ext uri="{FF2B5EF4-FFF2-40B4-BE49-F238E27FC236}">
                <a16:creationId xmlns:a16="http://schemas.microsoft.com/office/drawing/2014/main" id="{790C9A7D-C6AE-4767-A954-83D764B9ED6B}"/>
              </a:ext>
            </a:extLst>
          </p:cNvPr>
          <p:cNvPicPr>
            <a:picLocks noChangeAspect="1"/>
          </p:cNvPicPr>
          <p:nvPr/>
        </p:nvPicPr>
        <p:blipFill>
          <a:blip r:embed="rId3"/>
          <a:stretch>
            <a:fillRect/>
          </a:stretch>
        </p:blipFill>
        <p:spPr>
          <a:xfrm>
            <a:off x="9338720" y="1586623"/>
            <a:ext cx="904875" cy="4629150"/>
          </a:xfrm>
          <a:prstGeom prst="rect">
            <a:avLst/>
          </a:prstGeom>
        </p:spPr>
      </p:pic>
    </p:spTree>
    <p:extLst>
      <p:ext uri="{BB962C8B-B14F-4D97-AF65-F5344CB8AC3E}">
        <p14:creationId xmlns:p14="http://schemas.microsoft.com/office/powerpoint/2010/main" val="39038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438913" y="859536"/>
            <a:ext cx="4832802" cy="1243584"/>
          </a:xfrm>
        </p:spPr>
        <p:txBody>
          <a:bodyPr vert="horz" lIns="91440" tIns="45720" rIns="91440" bIns="45720" rtlCol="0" anchor="ctr">
            <a:normAutofit/>
          </a:bodyPr>
          <a:lstStyle/>
          <a:p>
            <a:pPr algn="l"/>
            <a:r>
              <a:rPr lang="en-US" sz="3400"/>
              <a:t>Insights from </a:t>
            </a:r>
            <a:br>
              <a:rPr lang="en-US" sz="3400"/>
            </a:br>
            <a:r>
              <a:rPr lang="en-US" sz="3400"/>
              <a:t>the clustering result</a:t>
            </a:r>
            <a:endParaRPr lang="en-US" sz="3400" dirty="0"/>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5">
            <a:extLst>
              <a:ext uri="{FF2B5EF4-FFF2-40B4-BE49-F238E27FC236}">
                <a16:creationId xmlns:a16="http://schemas.microsoft.com/office/drawing/2014/main" id="{E55D597B-9E0E-493B-A820-DB7CECCDB72A}"/>
              </a:ext>
            </a:extLst>
          </p:cNvPr>
          <p:cNvSpPr txBox="1">
            <a:spLocks/>
          </p:cNvSpPr>
          <p:nvPr/>
        </p:nvSpPr>
        <p:spPr>
          <a:xfrm>
            <a:off x="438912" y="2512611"/>
            <a:ext cx="4832803" cy="3664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28600">
              <a:lnSpc>
                <a:spcPct val="90000"/>
              </a:lnSpc>
              <a:buFont typeface="Arial" panose="020B0604020202020204" pitchFamily="34" charset="0"/>
              <a:buChar char="•"/>
            </a:pPr>
            <a:r>
              <a:rPr lang="en-US" sz="1800" dirty="0">
                <a:cs typeface="+mn-cs"/>
              </a:rPr>
              <a:t>Churn rate: Cluster 3 – 0.42, Cluster 4 - 0.18</a:t>
            </a: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r>
              <a:rPr lang="en-US" sz="1800" dirty="0">
                <a:cs typeface="+mn-cs"/>
              </a:rPr>
              <a:t>International plan: Cluster 3</a:t>
            </a: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r>
              <a:rPr lang="en-US" sz="1800" dirty="0">
                <a:cs typeface="+mn-cs"/>
              </a:rPr>
              <a:t>Call less for customer service: Cluster 3 and 4</a:t>
            </a: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r>
              <a:rPr lang="en-US" sz="1800" dirty="0">
                <a:cs typeface="+mn-cs"/>
              </a:rPr>
              <a:t>Send more email messages: Cluster 2</a:t>
            </a: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endParaRPr lang="en-US" sz="1800" dirty="0">
              <a:cs typeface="+mn-cs"/>
            </a:endParaRPr>
          </a:p>
        </p:txBody>
      </p:sp>
      <p:pic>
        <p:nvPicPr>
          <p:cNvPr id="11" name="그림 10">
            <a:extLst>
              <a:ext uri="{FF2B5EF4-FFF2-40B4-BE49-F238E27FC236}">
                <a16:creationId xmlns:a16="http://schemas.microsoft.com/office/drawing/2014/main" id="{7667FD07-3B20-4A88-89CF-B627D1864195}"/>
              </a:ext>
            </a:extLst>
          </p:cNvPr>
          <p:cNvPicPr>
            <a:picLocks noChangeAspect="1"/>
          </p:cNvPicPr>
          <p:nvPr/>
        </p:nvPicPr>
        <p:blipFill>
          <a:blip r:embed="rId2"/>
          <a:stretch>
            <a:fillRect/>
          </a:stretch>
        </p:blipFill>
        <p:spPr>
          <a:xfrm>
            <a:off x="8770806" y="2296992"/>
            <a:ext cx="2624027" cy="1957771"/>
          </a:xfrm>
          <a:prstGeom prst="rect">
            <a:avLst/>
          </a:prstGeom>
        </p:spPr>
      </p:pic>
      <p:pic>
        <p:nvPicPr>
          <p:cNvPr id="8" name="그림 7">
            <a:extLst>
              <a:ext uri="{FF2B5EF4-FFF2-40B4-BE49-F238E27FC236}">
                <a16:creationId xmlns:a16="http://schemas.microsoft.com/office/drawing/2014/main" id="{818261B6-7C63-4F56-8B0E-43EE8F6C670D}"/>
              </a:ext>
            </a:extLst>
          </p:cNvPr>
          <p:cNvPicPr>
            <a:picLocks noChangeAspect="1"/>
          </p:cNvPicPr>
          <p:nvPr/>
        </p:nvPicPr>
        <p:blipFill>
          <a:blip r:embed="rId3"/>
          <a:stretch>
            <a:fillRect/>
          </a:stretch>
        </p:blipFill>
        <p:spPr>
          <a:xfrm>
            <a:off x="8770806" y="434448"/>
            <a:ext cx="2624026" cy="1862544"/>
          </a:xfrm>
          <a:prstGeom prst="rect">
            <a:avLst/>
          </a:prstGeom>
        </p:spPr>
      </p:pic>
      <p:pic>
        <p:nvPicPr>
          <p:cNvPr id="29" name="그림 28">
            <a:extLst>
              <a:ext uri="{FF2B5EF4-FFF2-40B4-BE49-F238E27FC236}">
                <a16:creationId xmlns:a16="http://schemas.microsoft.com/office/drawing/2014/main" id="{F0602983-D989-4025-B699-F3F870A5BBDF}"/>
              </a:ext>
            </a:extLst>
          </p:cNvPr>
          <p:cNvPicPr>
            <a:picLocks noChangeAspect="1"/>
          </p:cNvPicPr>
          <p:nvPr/>
        </p:nvPicPr>
        <p:blipFill>
          <a:blip r:embed="rId4"/>
          <a:stretch>
            <a:fillRect/>
          </a:stretch>
        </p:blipFill>
        <p:spPr>
          <a:xfrm>
            <a:off x="8770806" y="4254763"/>
            <a:ext cx="2745707" cy="2296992"/>
          </a:xfrm>
          <a:prstGeom prst="rect">
            <a:avLst/>
          </a:prstGeom>
        </p:spPr>
      </p:pic>
      <p:pic>
        <p:nvPicPr>
          <p:cNvPr id="41" name="그림 40">
            <a:extLst>
              <a:ext uri="{FF2B5EF4-FFF2-40B4-BE49-F238E27FC236}">
                <a16:creationId xmlns:a16="http://schemas.microsoft.com/office/drawing/2014/main" id="{5EA93295-7F8A-449E-9C7D-51CD26C24C85}"/>
              </a:ext>
            </a:extLst>
          </p:cNvPr>
          <p:cNvPicPr>
            <a:picLocks noChangeAspect="1"/>
          </p:cNvPicPr>
          <p:nvPr/>
        </p:nvPicPr>
        <p:blipFill>
          <a:blip r:embed="rId5"/>
          <a:stretch>
            <a:fillRect/>
          </a:stretch>
        </p:blipFill>
        <p:spPr>
          <a:xfrm>
            <a:off x="6980966" y="1152144"/>
            <a:ext cx="904875" cy="4629150"/>
          </a:xfrm>
          <a:prstGeom prst="rect">
            <a:avLst/>
          </a:prstGeom>
        </p:spPr>
      </p:pic>
    </p:spTree>
    <p:extLst>
      <p:ext uri="{BB962C8B-B14F-4D97-AF65-F5344CB8AC3E}">
        <p14:creationId xmlns:p14="http://schemas.microsoft.com/office/powerpoint/2010/main" val="2081651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438913" y="859536"/>
            <a:ext cx="4832802" cy="1243584"/>
          </a:xfrm>
        </p:spPr>
        <p:txBody>
          <a:bodyPr vert="horz" lIns="91440" tIns="45720" rIns="91440" bIns="45720" rtlCol="0" anchor="ctr">
            <a:normAutofit/>
          </a:bodyPr>
          <a:lstStyle/>
          <a:p>
            <a:pPr algn="l"/>
            <a:r>
              <a:rPr lang="en-US" sz="3400"/>
              <a:t>Insights from </a:t>
            </a:r>
            <a:br>
              <a:rPr lang="en-US" sz="3400"/>
            </a:br>
            <a:r>
              <a:rPr lang="en-US" sz="3400"/>
              <a:t>the clustering result</a:t>
            </a:r>
            <a:endParaRPr lang="en-US" sz="3400" dirty="0"/>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5">
            <a:extLst>
              <a:ext uri="{FF2B5EF4-FFF2-40B4-BE49-F238E27FC236}">
                <a16:creationId xmlns:a16="http://schemas.microsoft.com/office/drawing/2014/main" id="{E55D597B-9E0E-493B-A820-DB7CECCDB72A}"/>
              </a:ext>
            </a:extLst>
          </p:cNvPr>
          <p:cNvSpPr txBox="1">
            <a:spLocks/>
          </p:cNvSpPr>
          <p:nvPr/>
        </p:nvSpPr>
        <p:spPr>
          <a:xfrm>
            <a:off x="438912" y="2512611"/>
            <a:ext cx="4832803" cy="3664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28600">
              <a:lnSpc>
                <a:spcPct val="90000"/>
              </a:lnSpc>
              <a:buFont typeface="Arial" panose="020B0604020202020204" pitchFamily="34" charset="0"/>
              <a:buChar char="•"/>
            </a:pPr>
            <a:r>
              <a:rPr lang="en-US" sz="1800" dirty="0">
                <a:cs typeface="+mn-cs"/>
              </a:rPr>
              <a:t>Churn rate: Cluster 3 – 0.42, Cluster 4 - 0.18</a:t>
            </a: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r>
              <a:rPr lang="en-US" sz="1800" dirty="0">
                <a:cs typeface="+mn-cs"/>
              </a:rPr>
              <a:t>International plan: Cluster 3</a:t>
            </a: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r>
              <a:rPr lang="en-US" sz="1800" dirty="0">
                <a:cs typeface="+mn-cs"/>
              </a:rPr>
              <a:t>Call less for customer service: Cluster 3 and 4</a:t>
            </a: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r>
              <a:rPr lang="en-US" sz="1800" dirty="0">
                <a:cs typeface="+mn-cs"/>
              </a:rPr>
              <a:t>Send more email messages: Cluster 2</a:t>
            </a: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endParaRPr lang="en-US" sz="1800" dirty="0">
              <a:cs typeface="+mn-cs"/>
            </a:endParaRPr>
          </a:p>
        </p:txBody>
      </p:sp>
      <p:pic>
        <p:nvPicPr>
          <p:cNvPr id="11" name="그림 10">
            <a:extLst>
              <a:ext uri="{FF2B5EF4-FFF2-40B4-BE49-F238E27FC236}">
                <a16:creationId xmlns:a16="http://schemas.microsoft.com/office/drawing/2014/main" id="{7667FD07-3B20-4A88-89CF-B627D1864195}"/>
              </a:ext>
            </a:extLst>
          </p:cNvPr>
          <p:cNvPicPr>
            <a:picLocks noChangeAspect="1"/>
          </p:cNvPicPr>
          <p:nvPr/>
        </p:nvPicPr>
        <p:blipFill>
          <a:blip r:embed="rId2"/>
          <a:stretch>
            <a:fillRect/>
          </a:stretch>
        </p:blipFill>
        <p:spPr>
          <a:xfrm>
            <a:off x="8770806" y="2296992"/>
            <a:ext cx="2624027" cy="1957771"/>
          </a:xfrm>
          <a:prstGeom prst="rect">
            <a:avLst/>
          </a:prstGeom>
        </p:spPr>
      </p:pic>
      <p:pic>
        <p:nvPicPr>
          <p:cNvPr id="8" name="그림 7">
            <a:extLst>
              <a:ext uri="{FF2B5EF4-FFF2-40B4-BE49-F238E27FC236}">
                <a16:creationId xmlns:a16="http://schemas.microsoft.com/office/drawing/2014/main" id="{818261B6-7C63-4F56-8B0E-43EE8F6C670D}"/>
              </a:ext>
            </a:extLst>
          </p:cNvPr>
          <p:cNvPicPr>
            <a:picLocks noChangeAspect="1"/>
          </p:cNvPicPr>
          <p:nvPr/>
        </p:nvPicPr>
        <p:blipFill>
          <a:blip r:embed="rId3"/>
          <a:stretch>
            <a:fillRect/>
          </a:stretch>
        </p:blipFill>
        <p:spPr>
          <a:xfrm>
            <a:off x="8770806" y="434448"/>
            <a:ext cx="2624026" cy="1862544"/>
          </a:xfrm>
          <a:prstGeom prst="rect">
            <a:avLst/>
          </a:prstGeom>
        </p:spPr>
      </p:pic>
      <p:pic>
        <p:nvPicPr>
          <p:cNvPr id="29" name="그림 28">
            <a:extLst>
              <a:ext uri="{FF2B5EF4-FFF2-40B4-BE49-F238E27FC236}">
                <a16:creationId xmlns:a16="http://schemas.microsoft.com/office/drawing/2014/main" id="{F0602983-D989-4025-B699-F3F870A5BBDF}"/>
              </a:ext>
            </a:extLst>
          </p:cNvPr>
          <p:cNvPicPr>
            <a:picLocks noChangeAspect="1"/>
          </p:cNvPicPr>
          <p:nvPr/>
        </p:nvPicPr>
        <p:blipFill>
          <a:blip r:embed="rId4"/>
          <a:stretch>
            <a:fillRect/>
          </a:stretch>
        </p:blipFill>
        <p:spPr>
          <a:xfrm>
            <a:off x="8770806" y="4254763"/>
            <a:ext cx="2745707" cy="2296992"/>
          </a:xfrm>
          <a:prstGeom prst="rect">
            <a:avLst/>
          </a:prstGeom>
        </p:spPr>
      </p:pic>
      <p:pic>
        <p:nvPicPr>
          <p:cNvPr id="41" name="그림 40">
            <a:extLst>
              <a:ext uri="{FF2B5EF4-FFF2-40B4-BE49-F238E27FC236}">
                <a16:creationId xmlns:a16="http://schemas.microsoft.com/office/drawing/2014/main" id="{5EA93295-7F8A-449E-9C7D-51CD26C24C85}"/>
              </a:ext>
            </a:extLst>
          </p:cNvPr>
          <p:cNvPicPr>
            <a:picLocks noChangeAspect="1"/>
          </p:cNvPicPr>
          <p:nvPr/>
        </p:nvPicPr>
        <p:blipFill>
          <a:blip r:embed="rId5"/>
          <a:stretch>
            <a:fillRect/>
          </a:stretch>
        </p:blipFill>
        <p:spPr>
          <a:xfrm>
            <a:off x="6980966" y="1152144"/>
            <a:ext cx="904875" cy="4629150"/>
          </a:xfrm>
          <a:prstGeom prst="rect">
            <a:avLst/>
          </a:prstGeom>
        </p:spPr>
      </p:pic>
    </p:spTree>
    <p:extLst>
      <p:ext uri="{BB962C8B-B14F-4D97-AF65-F5344CB8AC3E}">
        <p14:creationId xmlns:p14="http://schemas.microsoft.com/office/powerpoint/2010/main" val="2239052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438913" y="859536"/>
            <a:ext cx="4832802" cy="1243584"/>
          </a:xfrm>
        </p:spPr>
        <p:txBody>
          <a:bodyPr vert="horz" lIns="91440" tIns="45720" rIns="91440" bIns="45720" rtlCol="0" anchor="ctr">
            <a:normAutofit/>
          </a:bodyPr>
          <a:lstStyle/>
          <a:p>
            <a:pPr algn="l"/>
            <a:r>
              <a:rPr lang="en-US" sz="3400"/>
              <a:t>Insights from </a:t>
            </a:r>
            <a:br>
              <a:rPr lang="en-US" sz="3400"/>
            </a:br>
            <a:r>
              <a:rPr lang="en-US" sz="3400"/>
              <a:t>the clustering result</a:t>
            </a:r>
            <a:endParaRPr lang="en-US" sz="3400" dirty="0"/>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5">
            <a:extLst>
              <a:ext uri="{FF2B5EF4-FFF2-40B4-BE49-F238E27FC236}">
                <a16:creationId xmlns:a16="http://schemas.microsoft.com/office/drawing/2014/main" id="{E55D597B-9E0E-493B-A820-DB7CECCDB72A}"/>
              </a:ext>
            </a:extLst>
          </p:cNvPr>
          <p:cNvSpPr txBox="1">
            <a:spLocks/>
          </p:cNvSpPr>
          <p:nvPr/>
        </p:nvSpPr>
        <p:spPr>
          <a:xfrm>
            <a:off x="438912" y="2512611"/>
            <a:ext cx="4832803" cy="36643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r>
              <a:rPr lang="en-US" sz="1800" dirty="0">
                <a:cs typeface="+mn-cs"/>
              </a:rPr>
              <a:t>International plan’s usefulness</a:t>
            </a: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r>
              <a:rPr lang="en-US" sz="1800" dirty="0">
                <a:cs typeface="+mn-cs"/>
              </a:rPr>
              <a:t> Voice mail plan: Cluster 2</a:t>
            </a: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endParaRPr lang="en-US" sz="1800" dirty="0">
              <a:cs typeface="+mn-cs"/>
            </a:endParaRPr>
          </a:p>
          <a:p>
            <a:pPr marL="457200" indent="-228600">
              <a:lnSpc>
                <a:spcPct val="90000"/>
              </a:lnSpc>
              <a:buFont typeface="Arial" panose="020B0604020202020204" pitchFamily="34" charset="0"/>
              <a:buChar char="•"/>
            </a:pPr>
            <a:endParaRPr lang="en-US" sz="1800" dirty="0">
              <a:cs typeface="+mn-cs"/>
            </a:endParaRPr>
          </a:p>
        </p:txBody>
      </p:sp>
      <p:pic>
        <p:nvPicPr>
          <p:cNvPr id="4" name="그림 3">
            <a:extLst>
              <a:ext uri="{FF2B5EF4-FFF2-40B4-BE49-F238E27FC236}">
                <a16:creationId xmlns:a16="http://schemas.microsoft.com/office/drawing/2014/main" id="{9E48268A-C359-487F-B2AD-D3C990A4B5F9}"/>
              </a:ext>
            </a:extLst>
          </p:cNvPr>
          <p:cNvPicPr>
            <a:picLocks noChangeAspect="1"/>
          </p:cNvPicPr>
          <p:nvPr/>
        </p:nvPicPr>
        <p:blipFill>
          <a:blip r:embed="rId2"/>
          <a:stretch>
            <a:fillRect/>
          </a:stretch>
        </p:blipFill>
        <p:spPr>
          <a:xfrm>
            <a:off x="9087735" y="2669394"/>
            <a:ext cx="2624026" cy="1886019"/>
          </a:xfrm>
          <a:prstGeom prst="rect">
            <a:avLst/>
          </a:prstGeom>
        </p:spPr>
      </p:pic>
      <p:pic>
        <p:nvPicPr>
          <p:cNvPr id="6" name="그림 5">
            <a:extLst>
              <a:ext uri="{FF2B5EF4-FFF2-40B4-BE49-F238E27FC236}">
                <a16:creationId xmlns:a16="http://schemas.microsoft.com/office/drawing/2014/main" id="{2CA29A72-53A7-415F-AF51-A061A34B9253}"/>
              </a:ext>
            </a:extLst>
          </p:cNvPr>
          <p:cNvPicPr>
            <a:picLocks noChangeAspect="1"/>
          </p:cNvPicPr>
          <p:nvPr/>
        </p:nvPicPr>
        <p:blipFill>
          <a:blip r:embed="rId3"/>
          <a:stretch>
            <a:fillRect/>
          </a:stretch>
        </p:blipFill>
        <p:spPr>
          <a:xfrm>
            <a:off x="6106632" y="868794"/>
            <a:ext cx="2428875" cy="1781175"/>
          </a:xfrm>
          <a:prstGeom prst="rect">
            <a:avLst/>
          </a:prstGeom>
        </p:spPr>
      </p:pic>
      <p:pic>
        <p:nvPicPr>
          <p:cNvPr id="10" name="그림 9">
            <a:extLst>
              <a:ext uri="{FF2B5EF4-FFF2-40B4-BE49-F238E27FC236}">
                <a16:creationId xmlns:a16="http://schemas.microsoft.com/office/drawing/2014/main" id="{AEE82F03-3FBA-420D-9DD9-C384E169D52C}"/>
              </a:ext>
            </a:extLst>
          </p:cNvPr>
          <p:cNvPicPr>
            <a:picLocks noChangeAspect="1"/>
          </p:cNvPicPr>
          <p:nvPr/>
        </p:nvPicPr>
        <p:blipFill>
          <a:blip r:embed="rId4"/>
          <a:stretch>
            <a:fillRect/>
          </a:stretch>
        </p:blipFill>
        <p:spPr>
          <a:xfrm>
            <a:off x="6130997" y="2655831"/>
            <a:ext cx="2476500" cy="1809750"/>
          </a:xfrm>
          <a:prstGeom prst="rect">
            <a:avLst/>
          </a:prstGeom>
        </p:spPr>
      </p:pic>
      <p:pic>
        <p:nvPicPr>
          <p:cNvPr id="13" name="그림 12">
            <a:extLst>
              <a:ext uri="{FF2B5EF4-FFF2-40B4-BE49-F238E27FC236}">
                <a16:creationId xmlns:a16="http://schemas.microsoft.com/office/drawing/2014/main" id="{2E781931-F0A9-488A-93B7-8173DF6B1C04}"/>
              </a:ext>
            </a:extLst>
          </p:cNvPr>
          <p:cNvPicPr>
            <a:picLocks noChangeAspect="1"/>
          </p:cNvPicPr>
          <p:nvPr/>
        </p:nvPicPr>
        <p:blipFill>
          <a:blip r:embed="rId5"/>
          <a:stretch>
            <a:fillRect/>
          </a:stretch>
        </p:blipFill>
        <p:spPr>
          <a:xfrm>
            <a:off x="5943241" y="4431144"/>
            <a:ext cx="2653625" cy="2119012"/>
          </a:xfrm>
          <a:prstGeom prst="rect">
            <a:avLst/>
          </a:prstGeom>
        </p:spPr>
      </p:pic>
      <p:sp>
        <p:nvSpPr>
          <p:cNvPr id="14" name="액자 13">
            <a:extLst>
              <a:ext uri="{FF2B5EF4-FFF2-40B4-BE49-F238E27FC236}">
                <a16:creationId xmlns:a16="http://schemas.microsoft.com/office/drawing/2014/main" id="{6D7AA4F6-905E-47CD-894A-1A40A86BCC4C}"/>
              </a:ext>
            </a:extLst>
          </p:cNvPr>
          <p:cNvSpPr/>
          <p:nvPr/>
        </p:nvSpPr>
        <p:spPr>
          <a:xfrm>
            <a:off x="5861304" y="480646"/>
            <a:ext cx="2954450" cy="6069510"/>
          </a:xfrm>
          <a:prstGeom prst="frame">
            <a:avLst>
              <a:gd name="adj1" fmla="val 413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97730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itle 7">
            <a:extLst>
              <a:ext uri="{FF2B5EF4-FFF2-40B4-BE49-F238E27FC236}">
                <a16:creationId xmlns:a16="http://schemas.microsoft.com/office/drawing/2014/main" id="{94EDC91D-BD1E-47D3-866B-ECBB4BAF684C}"/>
              </a:ext>
            </a:extLst>
          </p:cNvPr>
          <p:cNvSpPr>
            <a:spLocks noGrp="1"/>
          </p:cNvSpPr>
          <p:nvPr>
            <p:ph type="title"/>
          </p:nvPr>
        </p:nvSpPr>
        <p:spPr>
          <a:xfrm>
            <a:off x="958506" y="800392"/>
            <a:ext cx="10264697" cy="1212102"/>
          </a:xfrm>
        </p:spPr>
        <p:txBody>
          <a:bodyPr vert="horz" lIns="91440" tIns="45720" rIns="91440" bIns="45720" rtlCol="0" anchor="ctr">
            <a:normAutofit/>
          </a:bodyPr>
          <a:lstStyle/>
          <a:p>
            <a:r>
              <a:rPr lang="en-US" sz="4000" spc="-150" dirty="0">
                <a:solidFill>
                  <a:srgbClr val="FFFFFF"/>
                </a:solidFill>
              </a:rPr>
              <a:t>Explore Data Analysis  </a:t>
            </a:r>
            <a:r>
              <a:rPr lang="en-US" sz="4000" b="1" i="0" kern="1200" spc="-150" dirty="0">
                <a:solidFill>
                  <a:srgbClr val="FFFFFF"/>
                </a:solidFill>
                <a:latin typeface="+mj-lt"/>
                <a:ea typeface="+mj-ea"/>
                <a:cs typeface="+mj-cs"/>
              </a:rPr>
              <a:t>-- Summary</a:t>
            </a:r>
            <a:br>
              <a:rPr lang="en-US" sz="1800" b="1" i="0" kern="1200" spc="300" dirty="0">
                <a:solidFill>
                  <a:schemeClr val="bg1"/>
                </a:solidFill>
                <a:latin typeface="+mj-lt"/>
                <a:ea typeface="+mn-ea"/>
                <a:cs typeface="Arial" panose="020B0604020202020204" pitchFamily="34" charset="0"/>
              </a:rPr>
            </a:br>
            <a:r>
              <a:rPr lang="en-US" sz="1800" b="1" i="0" kern="1200" spc="300" dirty="0">
                <a:solidFill>
                  <a:schemeClr val="bg1"/>
                </a:solidFill>
                <a:latin typeface="+mj-lt"/>
                <a:ea typeface="+mn-ea"/>
                <a:cs typeface="Arial" panose="020B0604020202020204" pitchFamily="34" charset="0"/>
              </a:rPr>
              <a:t>								Dataset summary</a:t>
            </a:r>
            <a:endParaRPr lang="en-US" sz="4000" b="1" i="0" kern="1200" spc="-15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75F0C12C-EB79-4E7A-85A7-D7DC6F80A432}"/>
              </a:ext>
            </a:extLst>
          </p:cNvPr>
          <p:cNvSpPr txBox="1"/>
          <p:nvPr/>
        </p:nvSpPr>
        <p:spPr>
          <a:xfrm>
            <a:off x="1354272" y="2221362"/>
            <a:ext cx="9067984" cy="5078313"/>
          </a:xfrm>
          <a:prstGeom prst="rect">
            <a:avLst/>
          </a:prstGeom>
          <a:noFill/>
        </p:spPr>
        <p:txBody>
          <a:bodyPr wrap="square" rtlCol="0">
            <a:spAutoFit/>
          </a:bodyPr>
          <a:lstStyle/>
          <a:p>
            <a:pPr marL="285750" indent="-285750">
              <a:buFont typeface="Arial" panose="020B0604020202020204" pitchFamily="34" charset="0"/>
              <a:buChar char="•"/>
            </a:pPr>
            <a:r>
              <a:rPr lang="en-US" dirty="0"/>
              <a:t>Data appears very clean</a:t>
            </a:r>
          </a:p>
          <a:p>
            <a:pPr marL="742950" lvl="1" indent="-285750">
              <a:buFont typeface="Calibri" panose="020F0502020204030204" pitchFamily="34" charset="0"/>
              <a:buChar char="‒"/>
            </a:pPr>
            <a:r>
              <a:rPr lang="en-US" dirty="0"/>
              <a:t>No missing values</a:t>
            </a:r>
          </a:p>
          <a:p>
            <a:pPr marL="742950" lvl="1" indent="-285750">
              <a:buFont typeface="Calibri" panose="020F0502020204030204" pitchFamily="34" charset="0"/>
              <a:buChar char="‒"/>
            </a:pPr>
            <a:r>
              <a:rPr lang="en-US" dirty="0"/>
              <a:t>No columns duplicated</a:t>
            </a:r>
          </a:p>
          <a:p>
            <a:pPr marL="742950" lvl="1" indent="-285750">
              <a:buFont typeface="Calibri" panose="020F0502020204030204" pitchFamily="34" charset="0"/>
              <a:buChar char="‒"/>
            </a:pPr>
            <a:r>
              <a:rPr lang="en-US" dirty="0"/>
              <a:t>Although the range of some attributions are large, for example, the min of Total day minutes is 0 while the 1st quarter is 143, it is acceptable, since the usage of different person is different</a:t>
            </a:r>
          </a:p>
          <a:p>
            <a:pPr marL="742950" lvl="1" indent="-285750">
              <a:buFont typeface="Calibri" panose="020F0502020204030204" pitchFamily="34" charset="0"/>
              <a:buChar char="‒"/>
            </a:pPr>
            <a:r>
              <a:rPr lang="en-US" dirty="0"/>
              <a:t>Data appears to contain suitable "outcome":  Churn</a:t>
            </a:r>
          </a:p>
          <a:p>
            <a:pPr marL="285750" indent="-285750">
              <a:buFont typeface="Arial" panose="020B0604020202020204" pitchFamily="34" charset="0"/>
              <a:buChar char="•"/>
            </a:pPr>
            <a:r>
              <a:rPr lang="en-US" dirty="0"/>
              <a:t>Composition	</a:t>
            </a:r>
          </a:p>
          <a:p>
            <a:pPr marL="742950" lvl="1" indent="-285750">
              <a:buFont typeface="Calibri" panose="020F0502020204030204" pitchFamily="34" charset="0"/>
              <a:buChar char="‒"/>
            </a:pPr>
            <a:r>
              <a:rPr lang="en-US" dirty="0"/>
              <a:t>16 numeric variables: All numeric attributes appear to be continuous</a:t>
            </a:r>
          </a:p>
          <a:p>
            <a:pPr marL="742950" lvl="1" indent="-285750">
              <a:buFont typeface="Calibri" panose="020F0502020204030204" pitchFamily="34" charset="0"/>
              <a:buChar char="‒"/>
            </a:pPr>
            <a:r>
              <a:rPr lang="en-US" dirty="0"/>
              <a:t>4 character variables: All character variable appear to be categories </a:t>
            </a:r>
          </a:p>
          <a:p>
            <a:pPr marL="285750" indent="-285750">
              <a:buFont typeface="Arial" panose="020B0604020202020204" pitchFamily="34" charset="0"/>
              <a:buChar char="•"/>
            </a:pPr>
            <a:r>
              <a:rPr lang="en-US" dirty="0"/>
              <a:t>Transformations &amp; Removal</a:t>
            </a:r>
          </a:p>
          <a:p>
            <a:pPr marL="742950" lvl="1" indent="-285750">
              <a:buFont typeface="Calibri" panose="020F0502020204030204" pitchFamily="34" charset="0"/>
              <a:buChar char="‒"/>
            </a:pPr>
            <a:r>
              <a:rPr lang="en-US" dirty="0"/>
              <a:t>Numeric variables: no transformations and removal is needed.</a:t>
            </a:r>
          </a:p>
          <a:p>
            <a:pPr marL="742950" lvl="1" indent="-285750">
              <a:buFont typeface="Calibri" panose="020F0502020204030204" pitchFamily="34" charset="0"/>
              <a:buChar char="‒"/>
            </a:pPr>
            <a:r>
              <a:rPr lang="en-US" dirty="0"/>
              <a:t>Character variables:</a:t>
            </a:r>
            <a:endParaRPr lang="en-US" b="0" i="0" dirty="0">
              <a:solidFill>
                <a:srgbClr val="777777"/>
              </a:solidFill>
              <a:effectLst/>
              <a:latin typeface="Georgia" panose="02040502050405020303" pitchFamily="18" charset="0"/>
            </a:endParaRPr>
          </a:p>
          <a:p>
            <a:pPr marL="742950" lvl="1" indent="-285750" algn="l">
              <a:buFont typeface="Arial" panose="020B0604020202020204" pitchFamily="34" charset="0"/>
              <a:buChar char="•"/>
            </a:pPr>
            <a:r>
              <a:rPr lang="en-US" dirty="0"/>
              <a:t>Transform the character type to factor type.</a:t>
            </a:r>
          </a:p>
          <a:p>
            <a:pPr marL="742950" lvl="1" indent="-285750" algn="l">
              <a:buFont typeface="Arial" panose="020B0604020202020204" pitchFamily="34" charset="0"/>
              <a:buChar char="•"/>
            </a:pPr>
            <a:r>
              <a:rPr lang="en-US" dirty="0"/>
              <a:t>Transform Yes/No into TRUE/FALSE</a:t>
            </a:r>
          </a:p>
          <a:p>
            <a:pPr marL="742950" lvl="1" indent="-285750" algn="l">
              <a:buFont typeface="Arial" panose="020B0604020202020204" pitchFamily="34" charset="0"/>
              <a:buChar char="•"/>
            </a:pPr>
            <a:r>
              <a:rPr lang="en-US" dirty="0"/>
              <a:t>No attribute is going to be removed</a:t>
            </a:r>
          </a:p>
          <a:p>
            <a:pPr marL="742950" lvl="1" indent="-285750">
              <a:buFont typeface="Calibri" panose="020F050202020403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85013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7E7B-B250-E844-945F-6AE22077172D}"/>
              </a:ext>
            </a:extLst>
          </p:cNvPr>
          <p:cNvSpPr>
            <a:spLocks noGrp="1"/>
          </p:cNvSpPr>
          <p:nvPr>
            <p:ph type="title"/>
          </p:nvPr>
        </p:nvSpPr>
        <p:spPr>
          <a:xfrm>
            <a:off x="983848" y="0"/>
            <a:ext cx="9259747" cy="1539432"/>
          </a:xfrm>
        </p:spPr>
        <p:txBody>
          <a:bodyPr/>
          <a:lstStyle/>
          <a:p>
            <a:pPr algn="l"/>
            <a:r>
              <a:rPr lang="en-US" dirty="0"/>
              <a:t>Recommendation</a:t>
            </a:r>
          </a:p>
        </p:txBody>
      </p:sp>
      <p:sp>
        <p:nvSpPr>
          <p:cNvPr id="4" name="Text Placeholder 3">
            <a:extLst>
              <a:ext uri="{FF2B5EF4-FFF2-40B4-BE49-F238E27FC236}">
                <a16:creationId xmlns:a16="http://schemas.microsoft.com/office/drawing/2014/main" id="{16A2810E-E106-8C44-9038-30E0383FF58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CED241C-126F-514B-85C1-8BC388547B9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AF280A0-330D-174D-A73F-78EE45AEF31B}"/>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DE047D6-E4F2-9E4E-87C3-0BC2697CBC37}"/>
              </a:ext>
            </a:extLst>
          </p:cNvPr>
          <p:cNvSpPr>
            <a:spLocks noGrp="1"/>
          </p:cNvSpPr>
          <p:nvPr>
            <p:ph type="body" sz="quarter" idx="14"/>
          </p:nvPr>
        </p:nvSpPr>
        <p:spPr/>
        <p:txBody>
          <a:bodyPr/>
          <a:lstStyle/>
          <a:p>
            <a:endParaRPr lang="en-US"/>
          </a:p>
        </p:txBody>
      </p:sp>
      <p:sp>
        <p:nvSpPr>
          <p:cNvPr id="9" name="Text Placeholder 5">
            <a:extLst>
              <a:ext uri="{FF2B5EF4-FFF2-40B4-BE49-F238E27FC236}">
                <a16:creationId xmlns:a16="http://schemas.microsoft.com/office/drawing/2014/main" id="{E55D597B-9E0E-493B-A820-DB7CECCDB72A}"/>
              </a:ext>
            </a:extLst>
          </p:cNvPr>
          <p:cNvSpPr txBox="1">
            <a:spLocks/>
          </p:cNvSpPr>
          <p:nvPr/>
        </p:nvSpPr>
        <p:spPr>
          <a:xfrm>
            <a:off x="957944" y="1792704"/>
            <a:ext cx="10958286" cy="1896435"/>
          </a:xfrm>
          <a:prstGeom prst="rect">
            <a:avLst/>
          </a:prstGeom>
        </p:spPr>
        <p:txBody>
          <a:bodyPr vert="horz" lIns="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International plan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Customer service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Non-email user’s cost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Non-voice mail user’s cost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822789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a:xfrm>
            <a:off x="1020935" y="1356639"/>
            <a:ext cx="4755751" cy="1325563"/>
          </a:xfrm>
        </p:spPr>
        <p:txBody>
          <a:bodyPr anchor="b">
            <a:normAutofit/>
          </a:bodyPr>
          <a:lstStyle/>
          <a:p>
            <a:r>
              <a:rPr lang="en-US" dirty="0"/>
              <a:t>Appendix – Full EDA</a:t>
            </a:r>
          </a:p>
        </p:txBody>
      </p:sp>
    </p:spTree>
    <p:extLst>
      <p:ext uri="{BB962C8B-B14F-4D97-AF65-F5344CB8AC3E}">
        <p14:creationId xmlns:p14="http://schemas.microsoft.com/office/powerpoint/2010/main" val="4247992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itle 7">
            <a:extLst>
              <a:ext uri="{FF2B5EF4-FFF2-40B4-BE49-F238E27FC236}">
                <a16:creationId xmlns:a16="http://schemas.microsoft.com/office/drawing/2014/main" id="{94EDC91D-BD1E-47D3-866B-ECBB4BAF684C}"/>
              </a:ext>
            </a:extLst>
          </p:cNvPr>
          <p:cNvSpPr>
            <a:spLocks noGrp="1"/>
          </p:cNvSpPr>
          <p:nvPr>
            <p:ph type="title"/>
          </p:nvPr>
        </p:nvSpPr>
        <p:spPr>
          <a:xfrm>
            <a:off x="958506" y="800392"/>
            <a:ext cx="10264697" cy="1212102"/>
          </a:xfrm>
        </p:spPr>
        <p:txBody>
          <a:bodyPr vert="horz" lIns="91440" tIns="45720" rIns="91440" bIns="45720" rtlCol="0" anchor="ctr">
            <a:normAutofit/>
          </a:bodyPr>
          <a:lstStyle/>
          <a:p>
            <a:r>
              <a:rPr lang="en-US" sz="4000" b="1" i="0" kern="1200" spc="-150" dirty="0">
                <a:solidFill>
                  <a:srgbClr val="FFFFFF"/>
                </a:solidFill>
                <a:latin typeface="+mj-lt"/>
                <a:ea typeface="+mj-ea"/>
                <a:cs typeface="+mj-cs"/>
              </a:rPr>
              <a:t>EDA  -- initial Data review and cleanup</a:t>
            </a:r>
            <a:br>
              <a:rPr lang="en-US" sz="1800" b="1" i="0" kern="1200" spc="300" dirty="0">
                <a:solidFill>
                  <a:schemeClr val="bg1"/>
                </a:solidFill>
                <a:latin typeface="+mj-lt"/>
                <a:ea typeface="+mn-ea"/>
                <a:cs typeface="Arial" panose="020B0604020202020204" pitchFamily="34" charset="0"/>
              </a:rPr>
            </a:br>
            <a:r>
              <a:rPr lang="en-US" sz="1800" b="1" i="0" kern="1200" spc="300" dirty="0">
                <a:solidFill>
                  <a:schemeClr val="bg1"/>
                </a:solidFill>
                <a:latin typeface="+mj-lt"/>
                <a:ea typeface="+mn-ea"/>
                <a:cs typeface="Arial" panose="020B0604020202020204" pitchFamily="34" charset="0"/>
              </a:rPr>
              <a:t>								</a:t>
            </a:r>
            <a:r>
              <a:rPr lang="en-US" sz="1800" b="1" i="0" kern="1200" spc="300" dirty="0" err="1">
                <a:solidFill>
                  <a:schemeClr val="bg1"/>
                </a:solidFill>
                <a:latin typeface="+mj-lt"/>
                <a:ea typeface="+mn-ea"/>
                <a:cs typeface="Arial" panose="020B0604020202020204" pitchFamily="34" charset="0"/>
              </a:rPr>
              <a:t>numerics</a:t>
            </a:r>
            <a:endParaRPr lang="en-US" sz="4000" b="1" i="0" kern="1200" spc="-150" dirty="0">
              <a:solidFill>
                <a:srgbClr val="FFFFFF"/>
              </a:solidFill>
              <a:latin typeface="+mj-lt"/>
              <a:ea typeface="+mj-ea"/>
              <a:cs typeface="+mj-cs"/>
            </a:endParaRPr>
          </a:p>
        </p:txBody>
      </p:sp>
      <p:pic>
        <p:nvPicPr>
          <p:cNvPr id="14" name="Picture 13">
            <a:extLst>
              <a:ext uri="{FF2B5EF4-FFF2-40B4-BE49-F238E27FC236}">
                <a16:creationId xmlns:a16="http://schemas.microsoft.com/office/drawing/2014/main" id="{4A527426-0B2E-4D4F-896F-861DEBB33E27}"/>
              </a:ext>
            </a:extLst>
          </p:cNvPr>
          <p:cNvPicPr>
            <a:picLocks noChangeAspect="1"/>
          </p:cNvPicPr>
          <p:nvPr/>
        </p:nvPicPr>
        <p:blipFill>
          <a:blip r:embed="rId2"/>
          <a:stretch>
            <a:fillRect/>
          </a:stretch>
        </p:blipFill>
        <p:spPr>
          <a:xfrm>
            <a:off x="1705739" y="2265630"/>
            <a:ext cx="7888204" cy="4503911"/>
          </a:xfrm>
          <a:prstGeom prst="rect">
            <a:avLst/>
          </a:prstGeom>
        </p:spPr>
      </p:pic>
    </p:spTree>
    <p:extLst>
      <p:ext uri="{BB962C8B-B14F-4D97-AF65-F5344CB8AC3E}">
        <p14:creationId xmlns:p14="http://schemas.microsoft.com/office/powerpoint/2010/main" val="455814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itle 7">
            <a:extLst>
              <a:ext uri="{FF2B5EF4-FFF2-40B4-BE49-F238E27FC236}">
                <a16:creationId xmlns:a16="http://schemas.microsoft.com/office/drawing/2014/main" id="{94EDC91D-BD1E-47D3-866B-ECBB4BAF684C}"/>
              </a:ext>
            </a:extLst>
          </p:cNvPr>
          <p:cNvSpPr>
            <a:spLocks noGrp="1"/>
          </p:cNvSpPr>
          <p:nvPr>
            <p:ph type="title"/>
          </p:nvPr>
        </p:nvSpPr>
        <p:spPr>
          <a:xfrm>
            <a:off x="958506" y="800392"/>
            <a:ext cx="10264697" cy="1212102"/>
          </a:xfrm>
        </p:spPr>
        <p:txBody>
          <a:bodyPr vert="horz" lIns="91440" tIns="45720" rIns="91440" bIns="45720" rtlCol="0" anchor="ctr">
            <a:normAutofit/>
          </a:bodyPr>
          <a:lstStyle/>
          <a:p>
            <a:r>
              <a:rPr lang="en-US" sz="4000" b="1" i="0" kern="1200" spc="-150" dirty="0">
                <a:solidFill>
                  <a:srgbClr val="FFFFFF"/>
                </a:solidFill>
                <a:latin typeface="+mj-lt"/>
                <a:ea typeface="+mj-ea"/>
                <a:cs typeface="+mj-cs"/>
              </a:rPr>
              <a:t>EDA  -- initial Data review and cleanup</a:t>
            </a:r>
            <a:br>
              <a:rPr lang="en-US" sz="1800" b="1" i="0" kern="1200" spc="300" dirty="0">
                <a:solidFill>
                  <a:schemeClr val="bg1"/>
                </a:solidFill>
                <a:latin typeface="+mj-lt"/>
                <a:ea typeface="+mn-ea"/>
                <a:cs typeface="Arial" panose="020B0604020202020204" pitchFamily="34" charset="0"/>
              </a:rPr>
            </a:br>
            <a:r>
              <a:rPr lang="en-US" sz="1800" b="1" i="0" kern="1200" spc="300" dirty="0">
                <a:solidFill>
                  <a:schemeClr val="bg1"/>
                </a:solidFill>
                <a:latin typeface="+mj-lt"/>
                <a:ea typeface="+mn-ea"/>
                <a:cs typeface="Arial" panose="020B0604020202020204" pitchFamily="34" charset="0"/>
              </a:rPr>
              <a:t>								Character Variables</a:t>
            </a:r>
            <a:endParaRPr lang="en-US" sz="4000" b="1" i="0" kern="1200" spc="-150" dirty="0">
              <a:solidFill>
                <a:srgbClr val="FFFFFF"/>
              </a:solidFill>
              <a:latin typeface="+mj-lt"/>
              <a:ea typeface="+mj-ea"/>
              <a:cs typeface="+mj-cs"/>
            </a:endParaRPr>
          </a:p>
        </p:txBody>
      </p:sp>
      <p:pic>
        <p:nvPicPr>
          <p:cNvPr id="11" name="Picture 10">
            <a:extLst>
              <a:ext uri="{FF2B5EF4-FFF2-40B4-BE49-F238E27FC236}">
                <a16:creationId xmlns:a16="http://schemas.microsoft.com/office/drawing/2014/main" id="{D8F91A5E-C1E1-4039-A2F3-00F670A1779F}"/>
              </a:ext>
            </a:extLst>
          </p:cNvPr>
          <p:cNvPicPr>
            <a:picLocks noChangeAspect="1"/>
          </p:cNvPicPr>
          <p:nvPr/>
        </p:nvPicPr>
        <p:blipFill rotWithShape="1">
          <a:blip r:embed="rId2"/>
          <a:srcRect t="6165" b="2"/>
          <a:stretch/>
        </p:blipFill>
        <p:spPr>
          <a:xfrm>
            <a:off x="1958311" y="2702237"/>
            <a:ext cx="8708105" cy="1541457"/>
          </a:xfrm>
          <a:prstGeom prst="rect">
            <a:avLst/>
          </a:prstGeom>
        </p:spPr>
      </p:pic>
    </p:spTree>
    <p:extLst>
      <p:ext uri="{BB962C8B-B14F-4D97-AF65-F5344CB8AC3E}">
        <p14:creationId xmlns:p14="http://schemas.microsoft.com/office/powerpoint/2010/main" val="3682851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itle 7">
            <a:extLst>
              <a:ext uri="{FF2B5EF4-FFF2-40B4-BE49-F238E27FC236}">
                <a16:creationId xmlns:a16="http://schemas.microsoft.com/office/drawing/2014/main" id="{94EDC91D-BD1E-47D3-866B-ECBB4BAF684C}"/>
              </a:ext>
            </a:extLst>
          </p:cNvPr>
          <p:cNvSpPr>
            <a:spLocks noGrp="1"/>
          </p:cNvSpPr>
          <p:nvPr>
            <p:ph type="title"/>
          </p:nvPr>
        </p:nvSpPr>
        <p:spPr>
          <a:xfrm>
            <a:off x="958506" y="800392"/>
            <a:ext cx="10264697" cy="1212102"/>
          </a:xfrm>
        </p:spPr>
        <p:txBody>
          <a:bodyPr vert="horz" lIns="91440" tIns="45720" rIns="91440" bIns="45720" rtlCol="0" anchor="ctr">
            <a:normAutofit/>
          </a:bodyPr>
          <a:lstStyle/>
          <a:p>
            <a:r>
              <a:rPr lang="en-US" sz="4000" b="1" i="0" kern="1200" spc="-150" dirty="0">
                <a:solidFill>
                  <a:srgbClr val="FFFFFF"/>
                </a:solidFill>
                <a:latin typeface="+mj-lt"/>
                <a:ea typeface="+mj-ea"/>
                <a:cs typeface="+mj-cs"/>
              </a:rPr>
              <a:t>EDA  -- initial Data review and cleanup</a:t>
            </a:r>
            <a:br>
              <a:rPr lang="en-US" sz="1800" b="1" i="0" kern="1200" spc="300" dirty="0">
                <a:solidFill>
                  <a:schemeClr val="bg1"/>
                </a:solidFill>
                <a:latin typeface="+mj-lt"/>
                <a:ea typeface="+mn-ea"/>
                <a:cs typeface="Arial" panose="020B0604020202020204" pitchFamily="34" charset="0"/>
              </a:rPr>
            </a:br>
            <a:r>
              <a:rPr lang="en-US" sz="1800" b="1" i="0" kern="1200" spc="300" dirty="0">
                <a:solidFill>
                  <a:schemeClr val="bg1"/>
                </a:solidFill>
                <a:latin typeface="+mj-lt"/>
                <a:ea typeface="+mn-ea"/>
                <a:cs typeface="Arial" panose="020B0604020202020204" pitchFamily="34" charset="0"/>
              </a:rPr>
              <a:t>								Initial Observations</a:t>
            </a:r>
            <a:endParaRPr lang="en-US" sz="4000" b="1" i="0" kern="1200" spc="-15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75F0C12C-EB79-4E7A-85A7-D7DC6F80A432}"/>
              </a:ext>
            </a:extLst>
          </p:cNvPr>
          <p:cNvSpPr txBox="1"/>
          <p:nvPr/>
        </p:nvSpPr>
        <p:spPr>
          <a:xfrm>
            <a:off x="1354272" y="2221362"/>
            <a:ext cx="9067984" cy="5078313"/>
          </a:xfrm>
          <a:prstGeom prst="rect">
            <a:avLst/>
          </a:prstGeom>
          <a:noFill/>
        </p:spPr>
        <p:txBody>
          <a:bodyPr wrap="square" rtlCol="0">
            <a:spAutoFit/>
          </a:bodyPr>
          <a:lstStyle/>
          <a:p>
            <a:pPr marL="285750" indent="-285750">
              <a:buFont typeface="Arial" panose="020B0604020202020204" pitchFamily="34" charset="0"/>
              <a:buChar char="•"/>
            </a:pPr>
            <a:r>
              <a:rPr lang="en-US" dirty="0"/>
              <a:t>Data appears very clean</a:t>
            </a:r>
          </a:p>
          <a:p>
            <a:pPr marL="742950" lvl="1" indent="-285750">
              <a:buFont typeface="Calibri" panose="020F0502020204030204" pitchFamily="34" charset="0"/>
              <a:buChar char="‒"/>
            </a:pPr>
            <a:r>
              <a:rPr lang="en-US" dirty="0"/>
              <a:t>No missing values</a:t>
            </a:r>
          </a:p>
          <a:p>
            <a:pPr marL="742950" lvl="1" indent="-285750">
              <a:buFont typeface="Calibri" panose="020F0502020204030204" pitchFamily="34" charset="0"/>
              <a:buChar char="‒"/>
            </a:pPr>
            <a:r>
              <a:rPr lang="en-US" dirty="0"/>
              <a:t>No columns duplicated</a:t>
            </a:r>
          </a:p>
          <a:p>
            <a:pPr marL="742950" lvl="1" indent="-285750">
              <a:buFont typeface="Calibri" panose="020F0502020204030204" pitchFamily="34" charset="0"/>
              <a:buChar char="‒"/>
            </a:pPr>
            <a:r>
              <a:rPr lang="en-US" dirty="0"/>
              <a:t>Although the range of some attributions are large, for example, the min of Total day minutes is 0 while the 1st quarter is 143, it is acceptable, since the usage of different person is different</a:t>
            </a:r>
          </a:p>
          <a:p>
            <a:pPr marL="742950" lvl="1" indent="-285750">
              <a:buFont typeface="Calibri" panose="020F0502020204030204" pitchFamily="34" charset="0"/>
              <a:buChar char="‒"/>
            </a:pPr>
            <a:r>
              <a:rPr lang="en-US" dirty="0"/>
              <a:t>Data appears to contain suitable "outcome":  Churn</a:t>
            </a:r>
          </a:p>
          <a:p>
            <a:pPr marL="285750" indent="-285750">
              <a:buFont typeface="Arial" panose="020B0604020202020204" pitchFamily="34" charset="0"/>
              <a:buChar char="•"/>
            </a:pPr>
            <a:r>
              <a:rPr lang="en-US" dirty="0"/>
              <a:t>Composition	</a:t>
            </a:r>
          </a:p>
          <a:p>
            <a:pPr marL="742950" lvl="1" indent="-285750">
              <a:buFont typeface="Calibri" panose="020F0502020204030204" pitchFamily="34" charset="0"/>
              <a:buChar char="‒"/>
            </a:pPr>
            <a:r>
              <a:rPr lang="en-US" dirty="0"/>
              <a:t>16 numeric variables: All numeric attributes appear to be continuous</a:t>
            </a:r>
          </a:p>
          <a:p>
            <a:pPr marL="742950" lvl="1" indent="-285750">
              <a:buFont typeface="Calibri" panose="020F0502020204030204" pitchFamily="34" charset="0"/>
              <a:buChar char="‒"/>
            </a:pPr>
            <a:r>
              <a:rPr lang="en-US" dirty="0"/>
              <a:t>4 character variables: All character variable appear to be categories </a:t>
            </a:r>
          </a:p>
          <a:p>
            <a:pPr marL="285750" indent="-285750">
              <a:buFont typeface="Arial" panose="020B0604020202020204" pitchFamily="34" charset="0"/>
              <a:buChar char="•"/>
            </a:pPr>
            <a:r>
              <a:rPr lang="en-US" dirty="0"/>
              <a:t>Transformations &amp; Removal</a:t>
            </a:r>
          </a:p>
          <a:p>
            <a:pPr marL="742950" lvl="1" indent="-285750">
              <a:buFont typeface="Calibri" panose="020F0502020204030204" pitchFamily="34" charset="0"/>
              <a:buChar char="‒"/>
            </a:pPr>
            <a:r>
              <a:rPr lang="en-US" dirty="0"/>
              <a:t>Numeric variables: no transformations and removal is needed.</a:t>
            </a:r>
          </a:p>
          <a:p>
            <a:pPr marL="742950" lvl="1" indent="-285750">
              <a:buFont typeface="Calibri" panose="020F0502020204030204" pitchFamily="34" charset="0"/>
              <a:buChar char="‒"/>
            </a:pPr>
            <a:r>
              <a:rPr lang="en-US" dirty="0"/>
              <a:t>Character variables:</a:t>
            </a:r>
            <a:endParaRPr lang="en-US" b="0" i="0" dirty="0">
              <a:solidFill>
                <a:srgbClr val="777777"/>
              </a:solidFill>
              <a:effectLst/>
              <a:latin typeface="Georgia" panose="02040502050405020303" pitchFamily="18" charset="0"/>
            </a:endParaRPr>
          </a:p>
          <a:p>
            <a:pPr marL="742950" lvl="1" indent="-285750" algn="l">
              <a:buFont typeface="Arial" panose="020B0604020202020204" pitchFamily="34" charset="0"/>
              <a:buChar char="•"/>
            </a:pPr>
            <a:r>
              <a:rPr lang="en-US" dirty="0"/>
              <a:t>Transform the character type to factor type.</a:t>
            </a:r>
          </a:p>
          <a:p>
            <a:pPr marL="742950" lvl="1" indent="-285750" algn="l">
              <a:buFont typeface="Arial" panose="020B0604020202020204" pitchFamily="34" charset="0"/>
              <a:buChar char="•"/>
            </a:pPr>
            <a:r>
              <a:rPr lang="en-US" dirty="0"/>
              <a:t>Transform Yes/No into TRUE/FALSE</a:t>
            </a:r>
          </a:p>
          <a:p>
            <a:pPr marL="742950" lvl="1" indent="-285750" algn="l">
              <a:buFont typeface="Arial" panose="020B0604020202020204" pitchFamily="34" charset="0"/>
              <a:buChar char="•"/>
            </a:pPr>
            <a:r>
              <a:rPr lang="en-US" dirty="0"/>
              <a:t>No attribute is going to be removed</a:t>
            </a:r>
          </a:p>
          <a:p>
            <a:pPr marL="742950" lvl="1" indent="-285750">
              <a:buFont typeface="Calibri" panose="020F050202020403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22793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itle 7">
            <a:extLst>
              <a:ext uri="{FF2B5EF4-FFF2-40B4-BE49-F238E27FC236}">
                <a16:creationId xmlns:a16="http://schemas.microsoft.com/office/drawing/2014/main" id="{94EDC91D-BD1E-47D3-866B-ECBB4BAF684C}"/>
              </a:ext>
            </a:extLst>
          </p:cNvPr>
          <p:cNvSpPr>
            <a:spLocks noGrp="1"/>
          </p:cNvSpPr>
          <p:nvPr>
            <p:ph type="title"/>
          </p:nvPr>
        </p:nvSpPr>
        <p:spPr>
          <a:xfrm>
            <a:off x="958506" y="800392"/>
            <a:ext cx="10264697" cy="1212102"/>
          </a:xfrm>
        </p:spPr>
        <p:txBody>
          <a:bodyPr vert="horz" lIns="91440" tIns="45720" rIns="91440" bIns="45720" rtlCol="0" anchor="ctr">
            <a:normAutofit/>
          </a:bodyPr>
          <a:lstStyle/>
          <a:p>
            <a:r>
              <a:rPr lang="en-US" sz="4000" b="1" i="0" kern="1200" spc="-150" dirty="0">
                <a:solidFill>
                  <a:srgbClr val="FFFFFF"/>
                </a:solidFill>
                <a:latin typeface="+mj-lt"/>
                <a:ea typeface="+mj-ea"/>
                <a:cs typeface="+mj-cs"/>
              </a:rPr>
              <a:t>EDA  -- initial Data review and cleanup</a:t>
            </a:r>
            <a:br>
              <a:rPr lang="en-US" sz="1800" b="1" i="0" kern="1200" spc="300" dirty="0">
                <a:solidFill>
                  <a:schemeClr val="bg1"/>
                </a:solidFill>
                <a:latin typeface="+mj-lt"/>
                <a:ea typeface="+mn-ea"/>
                <a:cs typeface="Arial" panose="020B0604020202020204" pitchFamily="34" charset="0"/>
              </a:rPr>
            </a:br>
            <a:r>
              <a:rPr lang="en-US" sz="1800" b="1" i="0" kern="1200" spc="300" dirty="0">
                <a:solidFill>
                  <a:schemeClr val="bg1"/>
                </a:solidFill>
                <a:latin typeface="+mj-lt"/>
                <a:ea typeface="+mn-ea"/>
                <a:cs typeface="Arial" panose="020B0604020202020204" pitchFamily="34" charset="0"/>
              </a:rPr>
              <a:t>								</a:t>
            </a:r>
            <a:endParaRPr lang="en-US" sz="4000" b="1" i="0" kern="1200" spc="-15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75F0C12C-EB79-4E7A-85A7-D7DC6F80A432}"/>
              </a:ext>
            </a:extLst>
          </p:cNvPr>
          <p:cNvSpPr txBox="1"/>
          <p:nvPr/>
        </p:nvSpPr>
        <p:spPr>
          <a:xfrm>
            <a:off x="827805" y="3302457"/>
            <a:ext cx="5491450" cy="1477328"/>
          </a:xfrm>
          <a:prstGeom prst="rect">
            <a:avLst/>
          </a:prstGeom>
          <a:noFill/>
        </p:spPr>
        <p:txBody>
          <a:bodyPr wrap="square" rtlCol="0">
            <a:spAutoFit/>
          </a:bodyPr>
          <a:lstStyle/>
          <a:p>
            <a:pPr marL="285750" indent="-285750">
              <a:buFont typeface="Arial" panose="020B0604020202020204" pitchFamily="34" charset="0"/>
              <a:buChar char="•"/>
            </a:pPr>
            <a:r>
              <a:rPr lang="en-US" sz="1800" b="1" i="0" kern="1200" spc="300" dirty="0">
                <a:latin typeface="+mj-lt"/>
                <a:ea typeface="+mn-ea"/>
                <a:cs typeface="Arial" panose="020B0604020202020204" pitchFamily="34" charset="0"/>
              </a:rPr>
              <a:t>After pre-processing</a:t>
            </a:r>
            <a:endParaRPr lang="en-US" dirty="0"/>
          </a:p>
          <a:p>
            <a:r>
              <a:rPr lang="en-US" dirty="0"/>
              <a:t>- "State": 51 unique values, factor type.</a:t>
            </a:r>
          </a:p>
          <a:p>
            <a:r>
              <a:rPr lang="en-US" dirty="0"/>
              <a:t>- "</a:t>
            </a:r>
            <a:r>
              <a:rPr lang="en-US" dirty="0" err="1"/>
              <a:t>International.plan</a:t>
            </a:r>
            <a:r>
              <a:rPr lang="en-US" dirty="0"/>
              <a:t>": Binary values(TRUE/FALSE), factor </a:t>
            </a:r>
          </a:p>
          <a:p>
            <a:r>
              <a:rPr lang="en-US" dirty="0"/>
              <a:t>- "</a:t>
            </a:r>
            <a:r>
              <a:rPr lang="en-US" dirty="0" err="1"/>
              <a:t>Voice.mail.plan</a:t>
            </a:r>
            <a:r>
              <a:rPr lang="en-US" dirty="0"/>
              <a:t>": Binary values(TRUE/FALSE), factor </a:t>
            </a:r>
          </a:p>
          <a:p>
            <a:r>
              <a:rPr lang="en-US" dirty="0"/>
              <a:t>- "Churn": Binary values(TRUE/FALSE), factor </a:t>
            </a:r>
          </a:p>
        </p:txBody>
      </p:sp>
      <p:pic>
        <p:nvPicPr>
          <p:cNvPr id="4" name="Picture 3">
            <a:extLst>
              <a:ext uri="{FF2B5EF4-FFF2-40B4-BE49-F238E27FC236}">
                <a16:creationId xmlns:a16="http://schemas.microsoft.com/office/drawing/2014/main" id="{77C6D5F8-B339-4D0B-9175-4DF6CAEC47EE}"/>
              </a:ext>
            </a:extLst>
          </p:cNvPr>
          <p:cNvPicPr>
            <a:picLocks noChangeAspect="1"/>
          </p:cNvPicPr>
          <p:nvPr/>
        </p:nvPicPr>
        <p:blipFill>
          <a:blip r:embed="rId2"/>
          <a:stretch>
            <a:fillRect/>
          </a:stretch>
        </p:blipFill>
        <p:spPr>
          <a:xfrm>
            <a:off x="6319255" y="2182645"/>
            <a:ext cx="4180114" cy="3563450"/>
          </a:xfrm>
          <a:prstGeom prst="rect">
            <a:avLst/>
          </a:prstGeom>
        </p:spPr>
      </p:pic>
      <p:pic>
        <p:nvPicPr>
          <p:cNvPr id="6" name="Picture 5">
            <a:extLst>
              <a:ext uri="{FF2B5EF4-FFF2-40B4-BE49-F238E27FC236}">
                <a16:creationId xmlns:a16="http://schemas.microsoft.com/office/drawing/2014/main" id="{E4063280-0AC8-49FA-AF5F-97E755AF2D42}"/>
              </a:ext>
            </a:extLst>
          </p:cNvPr>
          <p:cNvPicPr>
            <a:picLocks noChangeAspect="1"/>
          </p:cNvPicPr>
          <p:nvPr/>
        </p:nvPicPr>
        <p:blipFill>
          <a:blip r:embed="rId3"/>
          <a:stretch>
            <a:fillRect/>
          </a:stretch>
        </p:blipFill>
        <p:spPr>
          <a:xfrm>
            <a:off x="1354272" y="5740622"/>
            <a:ext cx="9328242" cy="1076325"/>
          </a:xfrm>
          <a:prstGeom prst="rect">
            <a:avLst/>
          </a:prstGeom>
        </p:spPr>
      </p:pic>
    </p:spTree>
    <p:extLst>
      <p:ext uri="{BB962C8B-B14F-4D97-AF65-F5344CB8AC3E}">
        <p14:creationId xmlns:p14="http://schemas.microsoft.com/office/powerpoint/2010/main" val="381416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a:xfrm>
            <a:off x="831044" y="1385668"/>
            <a:ext cx="4755751" cy="1325563"/>
          </a:xfrm>
        </p:spPr>
        <p:txBody>
          <a:bodyPr anchor="b">
            <a:normAutofit fontScale="90000"/>
          </a:bodyPr>
          <a:lstStyle/>
          <a:p>
            <a:r>
              <a:rPr lang="en-US" dirty="0"/>
              <a:t>Summary of Attributes After Initial Analysis</a:t>
            </a:r>
          </a:p>
        </p:txBody>
      </p:sp>
      <p:sp>
        <p:nvSpPr>
          <p:cNvPr id="18" name="Text Placeholder 3">
            <a:extLst>
              <a:ext uri="{FF2B5EF4-FFF2-40B4-BE49-F238E27FC236}">
                <a16:creationId xmlns:a16="http://schemas.microsoft.com/office/drawing/2014/main" id="{5E1A325C-A4B7-435C-BB06-9C35F0E02BE0}"/>
              </a:ext>
            </a:extLst>
          </p:cNvPr>
          <p:cNvSpPr>
            <a:spLocks noGrp="1"/>
          </p:cNvSpPr>
          <p:nvPr>
            <p:ph type="body" sz="quarter" idx="11"/>
          </p:nvPr>
        </p:nvSpPr>
        <p:spPr>
          <a:xfrm>
            <a:off x="6096000" y="1388536"/>
            <a:ext cx="4869806" cy="1896435"/>
          </a:xfrm>
        </p:spPr>
        <p:txBody>
          <a:bodyPr/>
          <a:lstStyle/>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Account information </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Account.length</a:t>
            </a:r>
            <a:r>
              <a:rPr lang="en-US" sz="1600" dirty="0">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Area.code</a:t>
            </a:r>
            <a:endParaRPr lang="en-US" sz="16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Message</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Number.email.messages</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Minutes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Total.day.minutes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Total.eve.minutes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Total.night.minutes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Total.intl.minutes</a:t>
            </a:r>
            <a:r>
              <a:rPr lang="en-US" sz="1600" b="0" i="0"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Call</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Total.day.calls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Total.eve.calls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Total.night.calls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Total.intl.calls</a:t>
            </a:r>
            <a:endParaRPr lang="en-US" sz="16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Charges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Total.day.charge</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Total.eve.charge</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Total.night.charge</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Total.intl.charge</a:t>
            </a:r>
            <a:r>
              <a:rPr lang="en-US" sz="1600" b="0" i="0"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Service</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Customer.service.calls</a:t>
            </a:r>
            <a:endParaRPr lang="en-US" sz="1600" dirty="0">
              <a:latin typeface="Times New Roman" panose="02020603050405020304" pitchFamily="18" charset="0"/>
              <a:cs typeface="Times New Roman" panose="02020603050405020304" pitchFamily="18" charset="0"/>
            </a:endParaRPr>
          </a:p>
        </p:txBody>
      </p:sp>
      <p:sp>
        <p:nvSpPr>
          <p:cNvPr id="20" name="Text Placeholder 4">
            <a:extLst>
              <a:ext uri="{FF2B5EF4-FFF2-40B4-BE49-F238E27FC236}">
                <a16:creationId xmlns:a16="http://schemas.microsoft.com/office/drawing/2014/main" id="{5E0CBC87-2791-40F7-B9C2-544C33D2FE3B}"/>
              </a:ext>
            </a:extLst>
          </p:cNvPr>
          <p:cNvSpPr>
            <a:spLocks noGrp="1"/>
          </p:cNvSpPr>
          <p:nvPr>
            <p:ph type="body" sz="quarter" idx="12"/>
          </p:nvPr>
        </p:nvSpPr>
        <p:spPr>
          <a:xfrm>
            <a:off x="6096000" y="993868"/>
            <a:ext cx="4869806" cy="382749"/>
          </a:xfrm>
        </p:spPr>
        <p:txBody>
          <a:bodyPr lIns="36000" rIns="0" spcCol="360000"/>
          <a:lstStyle/>
          <a:p>
            <a:pPr algn="just">
              <a:lnSpc>
                <a:spcPct val="150000"/>
              </a:lnSpc>
            </a:pPr>
            <a:r>
              <a:rPr lang="en-US" spc="300" dirty="0"/>
              <a:t>Numeric(16)</a:t>
            </a:r>
          </a:p>
        </p:txBody>
      </p:sp>
      <p:sp>
        <p:nvSpPr>
          <p:cNvPr id="22" name="Text Placeholder 5">
            <a:extLst>
              <a:ext uri="{FF2B5EF4-FFF2-40B4-BE49-F238E27FC236}">
                <a16:creationId xmlns:a16="http://schemas.microsoft.com/office/drawing/2014/main" id="{446F1491-25C0-4480-9EB3-5101E194514D}"/>
              </a:ext>
            </a:extLst>
          </p:cNvPr>
          <p:cNvSpPr>
            <a:spLocks noGrp="1"/>
          </p:cNvSpPr>
          <p:nvPr>
            <p:ph type="body" sz="quarter" idx="13"/>
          </p:nvPr>
        </p:nvSpPr>
        <p:spPr>
          <a:xfrm>
            <a:off x="6145005" y="4974915"/>
            <a:ext cx="4869806" cy="948218"/>
          </a:xfrm>
        </p:spPr>
        <p:txBody>
          <a:bodyPr/>
          <a:lstStyle/>
          <a:p>
            <a:pPr marL="285750" indent="-285750" algn="l">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Usage info</a:t>
            </a:r>
            <a:r>
              <a:rPr lang="en-US" sz="1600" dirty="0">
                <a:latin typeface="Times New Roman" panose="02020603050405020304" pitchFamily="18" charset="0"/>
                <a:cs typeface="Times New Roman" panose="02020603050405020304" pitchFamily="18" charset="0"/>
              </a:rPr>
              <a:t>:  State;  </a:t>
            </a:r>
            <a:r>
              <a:rPr lang="en-US" sz="1600" dirty="0" err="1">
                <a:latin typeface="Times New Roman" panose="02020603050405020304" pitchFamily="18" charset="0"/>
                <a:cs typeface="Times New Roman" panose="02020603050405020304" pitchFamily="18" charset="0"/>
              </a:rPr>
              <a:t>International.plan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Voice.mail.plan</a:t>
            </a:r>
            <a:endParaRPr lang="en-US"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Churn info</a:t>
            </a:r>
            <a:r>
              <a:rPr lang="en-US" sz="1600" dirty="0">
                <a:latin typeface="Times New Roman" panose="02020603050405020304" pitchFamily="18" charset="0"/>
                <a:cs typeface="Times New Roman" panose="02020603050405020304" pitchFamily="18" charset="0"/>
              </a:rPr>
              <a:t>: Churn</a:t>
            </a:r>
          </a:p>
        </p:txBody>
      </p:sp>
      <p:sp>
        <p:nvSpPr>
          <p:cNvPr id="24" name="Text Placeholder 6">
            <a:extLst>
              <a:ext uri="{FF2B5EF4-FFF2-40B4-BE49-F238E27FC236}">
                <a16:creationId xmlns:a16="http://schemas.microsoft.com/office/drawing/2014/main" id="{D095FA42-EB81-41AE-BF89-B54176B4B64E}"/>
              </a:ext>
            </a:extLst>
          </p:cNvPr>
          <p:cNvSpPr>
            <a:spLocks noGrp="1"/>
          </p:cNvSpPr>
          <p:nvPr>
            <p:ph type="body" sz="quarter" idx="14"/>
          </p:nvPr>
        </p:nvSpPr>
        <p:spPr>
          <a:xfrm>
            <a:off x="6182017" y="4447666"/>
            <a:ext cx="4832794" cy="382749"/>
          </a:xfrm>
        </p:spPr>
        <p:txBody>
          <a:bodyPr/>
          <a:lstStyle/>
          <a:p>
            <a:r>
              <a:rPr lang="en-US" spc="300" dirty="0"/>
              <a:t>Factors(4)</a:t>
            </a:r>
          </a:p>
        </p:txBody>
      </p:sp>
      <p:pic>
        <p:nvPicPr>
          <p:cNvPr id="12" name="Picture 11" descr="A picture containing diagram&#10;&#10;Description automatically generated">
            <a:extLst>
              <a:ext uri="{FF2B5EF4-FFF2-40B4-BE49-F238E27FC236}">
                <a16:creationId xmlns:a16="http://schemas.microsoft.com/office/drawing/2014/main" id="{094186CE-71FE-42DD-AEAC-956CDD1E9276}"/>
              </a:ext>
            </a:extLst>
          </p:cNvPr>
          <p:cNvPicPr>
            <a:picLocks noChangeAspect="1"/>
          </p:cNvPicPr>
          <p:nvPr/>
        </p:nvPicPr>
        <p:blipFill>
          <a:blip r:embed="rId2"/>
          <a:stretch>
            <a:fillRect/>
          </a:stretch>
        </p:blipFill>
        <p:spPr>
          <a:xfrm>
            <a:off x="1016000" y="3508524"/>
            <a:ext cx="4385841" cy="2631504"/>
          </a:xfrm>
          <a:prstGeom prst="rect">
            <a:avLst/>
          </a:prstGeom>
          <a:noFill/>
        </p:spPr>
      </p:pic>
      <p:sp>
        <p:nvSpPr>
          <p:cNvPr id="9" name="Title 7">
            <a:extLst>
              <a:ext uri="{FF2B5EF4-FFF2-40B4-BE49-F238E27FC236}">
                <a16:creationId xmlns:a16="http://schemas.microsoft.com/office/drawing/2014/main" id="{B60DF62B-D4EA-4505-928F-A98FE99F7704}"/>
              </a:ext>
            </a:extLst>
          </p:cNvPr>
          <p:cNvSpPr txBox="1">
            <a:spLocks/>
          </p:cNvSpPr>
          <p:nvPr/>
        </p:nvSpPr>
        <p:spPr>
          <a:xfrm>
            <a:off x="4864813" y="-413409"/>
            <a:ext cx="4755751" cy="1325563"/>
          </a:xfrm>
          <a:prstGeom prst="rect">
            <a:avLst/>
          </a:prstGeom>
        </p:spPr>
        <p:txBody>
          <a:bodyPr vert="horz" lIns="91440" tIns="45720" rIns="91440" bIns="45720" rtlCol="0" anchor="b">
            <a:normAutofit fontScale="97500"/>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Logical Groupings</a:t>
            </a:r>
          </a:p>
        </p:txBody>
      </p:sp>
    </p:spTree>
    <p:extLst>
      <p:ext uri="{BB962C8B-B14F-4D97-AF65-F5344CB8AC3E}">
        <p14:creationId xmlns:p14="http://schemas.microsoft.com/office/powerpoint/2010/main" val="2005906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DAA2EFE-E2C5-4947-8A2A-F5259414292E}"/>
              </a:ext>
            </a:extLst>
          </p:cNvPr>
          <p:cNvSpPr>
            <a:spLocks noGrp="1"/>
          </p:cNvSpPr>
          <p:nvPr>
            <p:ph type="body" sz="quarter" idx="12"/>
          </p:nvPr>
        </p:nvSpPr>
        <p:spPr>
          <a:xfrm>
            <a:off x="4422618" y="1293972"/>
            <a:ext cx="3686025" cy="382749"/>
          </a:xfrm>
        </p:spPr>
        <p:txBody>
          <a:bodyPr>
            <a:normAutofit fontScale="55000" lnSpcReduction="20000"/>
          </a:bodyPr>
          <a:lstStyle/>
          <a:p>
            <a:r>
              <a:rPr lang="en-US" sz="4500" dirty="0">
                <a:solidFill>
                  <a:schemeClr val="accent2">
                    <a:lumMod val="60000"/>
                    <a:lumOff val="40000"/>
                  </a:schemeClr>
                </a:solidFill>
              </a:rPr>
              <a:t>Message</a:t>
            </a:r>
            <a:endParaRPr lang="en-US" dirty="0">
              <a:solidFill>
                <a:schemeClr val="accent2">
                  <a:lumMod val="60000"/>
                  <a:lumOff val="40000"/>
                </a:schemeClr>
              </a:solidFill>
            </a:endParaRPr>
          </a:p>
        </p:txBody>
      </p:sp>
      <p:sp>
        <p:nvSpPr>
          <p:cNvPr id="7" name="Text Placeholder 6">
            <a:extLst>
              <a:ext uri="{FF2B5EF4-FFF2-40B4-BE49-F238E27FC236}">
                <a16:creationId xmlns:a16="http://schemas.microsoft.com/office/drawing/2014/main" id="{74E0A87F-81EE-407B-BC5D-5CDC1F25506D}"/>
              </a:ext>
            </a:extLst>
          </p:cNvPr>
          <p:cNvSpPr>
            <a:spLocks noGrp="1"/>
          </p:cNvSpPr>
          <p:nvPr>
            <p:ph type="body" sz="quarter" idx="14"/>
          </p:nvPr>
        </p:nvSpPr>
        <p:spPr>
          <a:xfrm>
            <a:off x="8533990" y="1297798"/>
            <a:ext cx="3658010" cy="382749"/>
          </a:xfrm>
        </p:spPr>
        <p:txBody>
          <a:bodyPr>
            <a:normAutofit fontScale="92500" lnSpcReduction="10000"/>
          </a:bodyPr>
          <a:lstStyle/>
          <a:p>
            <a:r>
              <a:rPr lang="en-US" sz="2400" dirty="0">
                <a:solidFill>
                  <a:schemeClr val="accent4">
                    <a:lumMod val="20000"/>
                    <a:lumOff val="80000"/>
                  </a:schemeClr>
                </a:solidFill>
              </a:rPr>
              <a:t>Customer service calls</a:t>
            </a:r>
          </a:p>
        </p:txBody>
      </p:sp>
      <p:sp>
        <p:nvSpPr>
          <p:cNvPr id="11" name="TextBox 10">
            <a:extLst>
              <a:ext uri="{FF2B5EF4-FFF2-40B4-BE49-F238E27FC236}">
                <a16:creationId xmlns:a16="http://schemas.microsoft.com/office/drawing/2014/main" id="{5AD8CA9D-4149-4A40-9C9F-EB74535A2991}"/>
              </a:ext>
            </a:extLst>
          </p:cNvPr>
          <p:cNvSpPr txBox="1"/>
          <p:nvPr/>
        </p:nvSpPr>
        <p:spPr>
          <a:xfrm>
            <a:off x="1408121" y="73344"/>
            <a:ext cx="9375758" cy="707886"/>
          </a:xfrm>
          <a:prstGeom prst="rect">
            <a:avLst/>
          </a:prstGeom>
          <a:noFill/>
        </p:spPr>
        <p:txBody>
          <a:bodyPr wrap="square">
            <a:spAutoFit/>
          </a:bodyPr>
          <a:lstStyle/>
          <a:p>
            <a:pPr algn="dist"/>
            <a:r>
              <a:rPr lang="en-US" sz="4000" b="1" i="0" kern="1200" spc="-150" dirty="0">
                <a:solidFill>
                  <a:schemeClr val="accent5">
                    <a:lumMod val="60000"/>
                    <a:lumOff val="40000"/>
                  </a:schemeClr>
                </a:solidFill>
                <a:latin typeface="+mj-lt"/>
                <a:ea typeface="+mj-ea"/>
                <a:cs typeface="+mj-cs"/>
              </a:rPr>
              <a:t>EDA Univariate Analysis</a:t>
            </a:r>
            <a:endParaRPr lang="en-US" sz="4000" dirty="0">
              <a:solidFill>
                <a:schemeClr val="accent5">
                  <a:lumMod val="60000"/>
                  <a:lumOff val="40000"/>
                </a:schemeClr>
              </a:solidFill>
            </a:endParaRPr>
          </a:p>
        </p:txBody>
      </p:sp>
      <p:sp>
        <p:nvSpPr>
          <p:cNvPr id="12" name="Text Placeholder 5">
            <a:extLst>
              <a:ext uri="{FF2B5EF4-FFF2-40B4-BE49-F238E27FC236}">
                <a16:creationId xmlns:a16="http://schemas.microsoft.com/office/drawing/2014/main" id="{AC360500-EB7A-4052-9D81-E156C119D1EB}"/>
              </a:ext>
            </a:extLst>
          </p:cNvPr>
          <p:cNvSpPr txBox="1">
            <a:spLocks/>
          </p:cNvSpPr>
          <p:nvPr/>
        </p:nvSpPr>
        <p:spPr>
          <a:xfrm>
            <a:off x="342525" y="1285484"/>
            <a:ext cx="3867419" cy="382749"/>
          </a:xfrm>
          <a:prstGeom prst="rect">
            <a:avLst/>
          </a:prstGeom>
        </p:spPr>
        <p:txBody>
          <a:bodyPr vert="horz" lIns="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accent2">
                    <a:lumMod val="75000"/>
                  </a:schemeClr>
                </a:solidFill>
              </a:rPr>
              <a:t>Account Information</a:t>
            </a:r>
            <a:endParaRPr lang="en-US" sz="2400" dirty="0">
              <a:solidFill>
                <a:schemeClr val="accent2">
                  <a:lumMod val="75000"/>
                </a:schemeClr>
              </a:solidFill>
            </a:endParaRPr>
          </a:p>
        </p:txBody>
      </p:sp>
      <p:pic>
        <p:nvPicPr>
          <p:cNvPr id="16" name="Picture 15">
            <a:extLst>
              <a:ext uri="{FF2B5EF4-FFF2-40B4-BE49-F238E27FC236}">
                <a16:creationId xmlns:a16="http://schemas.microsoft.com/office/drawing/2014/main" id="{8B4DF282-A308-426B-BAB5-718132646756}"/>
              </a:ext>
            </a:extLst>
          </p:cNvPr>
          <p:cNvPicPr>
            <a:picLocks noChangeAspect="1"/>
          </p:cNvPicPr>
          <p:nvPr/>
        </p:nvPicPr>
        <p:blipFill>
          <a:blip r:embed="rId2"/>
          <a:stretch>
            <a:fillRect/>
          </a:stretch>
        </p:blipFill>
        <p:spPr>
          <a:xfrm>
            <a:off x="0" y="1891619"/>
            <a:ext cx="4034971" cy="3800475"/>
          </a:xfrm>
          <a:prstGeom prst="rect">
            <a:avLst/>
          </a:prstGeom>
        </p:spPr>
      </p:pic>
      <p:pic>
        <p:nvPicPr>
          <p:cNvPr id="18" name="Picture 17">
            <a:extLst>
              <a:ext uri="{FF2B5EF4-FFF2-40B4-BE49-F238E27FC236}">
                <a16:creationId xmlns:a16="http://schemas.microsoft.com/office/drawing/2014/main" id="{8CD44AEE-C676-4C94-A9EA-B3F288E4F060}"/>
              </a:ext>
            </a:extLst>
          </p:cNvPr>
          <p:cNvPicPr>
            <a:picLocks noChangeAspect="1"/>
          </p:cNvPicPr>
          <p:nvPr/>
        </p:nvPicPr>
        <p:blipFill>
          <a:blip r:embed="rId3"/>
          <a:stretch>
            <a:fillRect/>
          </a:stretch>
        </p:blipFill>
        <p:spPr>
          <a:xfrm>
            <a:off x="4422617" y="1977343"/>
            <a:ext cx="3559441" cy="3629025"/>
          </a:xfrm>
          <a:prstGeom prst="rect">
            <a:avLst/>
          </a:prstGeom>
        </p:spPr>
      </p:pic>
      <p:pic>
        <p:nvPicPr>
          <p:cNvPr id="20" name="Picture 19">
            <a:extLst>
              <a:ext uri="{FF2B5EF4-FFF2-40B4-BE49-F238E27FC236}">
                <a16:creationId xmlns:a16="http://schemas.microsoft.com/office/drawing/2014/main" id="{F1697F6C-1CBC-44B9-9F9A-4177B0D1818C}"/>
              </a:ext>
            </a:extLst>
          </p:cNvPr>
          <p:cNvPicPr>
            <a:picLocks noChangeAspect="1"/>
          </p:cNvPicPr>
          <p:nvPr/>
        </p:nvPicPr>
        <p:blipFill>
          <a:blip r:embed="rId4"/>
          <a:stretch>
            <a:fillRect/>
          </a:stretch>
        </p:blipFill>
        <p:spPr>
          <a:xfrm>
            <a:off x="8369704" y="1977343"/>
            <a:ext cx="3559440" cy="3629025"/>
          </a:xfrm>
          <a:prstGeom prst="rect">
            <a:avLst/>
          </a:prstGeom>
        </p:spPr>
      </p:pic>
    </p:spTree>
    <p:extLst>
      <p:ext uri="{BB962C8B-B14F-4D97-AF65-F5344CB8AC3E}">
        <p14:creationId xmlns:p14="http://schemas.microsoft.com/office/powerpoint/2010/main" val="1232294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DAA2EFE-E2C5-4947-8A2A-F5259414292E}"/>
              </a:ext>
            </a:extLst>
          </p:cNvPr>
          <p:cNvSpPr>
            <a:spLocks noGrp="1"/>
          </p:cNvSpPr>
          <p:nvPr>
            <p:ph type="body" sz="quarter" idx="12"/>
          </p:nvPr>
        </p:nvSpPr>
        <p:spPr>
          <a:xfrm>
            <a:off x="4422618" y="1293972"/>
            <a:ext cx="3686025" cy="382749"/>
          </a:xfrm>
        </p:spPr>
        <p:txBody>
          <a:bodyPr>
            <a:normAutofit fontScale="55000" lnSpcReduction="20000"/>
          </a:bodyPr>
          <a:lstStyle/>
          <a:p>
            <a:r>
              <a:rPr lang="en-US" sz="4500" dirty="0">
                <a:solidFill>
                  <a:schemeClr val="accent2">
                    <a:lumMod val="60000"/>
                    <a:lumOff val="40000"/>
                  </a:schemeClr>
                </a:solidFill>
              </a:rPr>
              <a:t>Calls</a:t>
            </a:r>
            <a:endParaRPr lang="en-US" dirty="0">
              <a:solidFill>
                <a:schemeClr val="accent2">
                  <a:lumMod val="60000"/>
                  <a:lumOff val="40000"/>
                </a:schemeClr>
              </a:solidFill>
            </a:endParaRPr>
          </a:p>
        </p:txBody>
      </p:sp>
      <p:sp>
        <p:nvSpPr>
          <p:cNvPr id="7" name="Text Placeholder 6">
            <a:extLst>
              <a:ext uri="{FF2B5EF4-FFF2-40B4-BE49-F238E27FC236}">
                <a16:creationId xmlns:a16="http://schemas.microsoft.com/office/drawing/2014/main" id="{74E0A87F-81EE-407B-BC5D-5CDC1F25506D}"/>
              </a:ext>
            </a:extLst>
          </p:cNvPr>
          <p:cNvSpPr>
            <a:spLocks noGrp="1"/>
          </p:cNvSpPr>
          <p:nvPr>
            <p:ph type="body" sz="quarter" idx="14"/>
          </p:nvPr>
        </p:nvSpPr>
        <p:spPr>
          <a:xfrm>
            <a:off x="8533990" y="1297798"/>
            <a:ext cx="3658010" cy="382749"/>
          </a:xfrm>
        </p:spPr>
        <p:txBody>
          <a:bodyPr>
            <a:normAutofit fontScale="92500" lnSpcReduction="10000"/>
          </a:bodyPr>
          <a:lstStyle/>
          <a:p>
            <a:r>
              <a:rPr lang="en-US" sz="2400" dirty="0">
                <a:solidFill>
                  <a:schemeClr val="accent4">
                    <a:lumMod val="20000"/>
                    <a:lumOff val="80000"/>
                  </a:schemeClr>
                </a:solidFill>
              </a:rPr>
              <a:t>Charges</a:t>
            </a:r>
          </a:p>
        </p:txBody>
      </p:sp>
      <p:sp>
        <p:nvSpPr>
          <p:cNvPr id="12" name="Text Placeholder 5">
            <a:extLst>
              <a:ext uri="{FF2B5EF4-FFF2-40B4-BE49-F238E27FC236}">
                <a16:creationId xmlns:a16="http://schemas.microsoft.com/office/drawing/2014/main" id="{AC360500-EB7A-4052-9D81-E156C119D1EB}"/>
              </a:ext>
            </a:extLst>
          </p:cNvPr>
          <p:cNvSpPr txBox="1">
            <a:spLocks/>
          </p:cNvSpPr>
          <p:nvPr/>
        </p:nvSpPr>
        <p:spPr>
          <a:xfrm>
            <a:off x="342525" y="1285484"/>
            <a:ext cx="3867419" cy="382749"/>
          </a:xfrm>
          <a:prstGeom prst="rect">
            <a:avLst/>
          </a:prstGeom>
        </p:spPr>
        <p:txBody>
          <a:bodyPr vert="horz" lIns="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accent2">
                    <a:lumMod val="75000"/>
                  </a:schemeClr>
                </a:solidFill>
              </a:rPr>
              <a:t>Minutes</a:t>
            </a:r>
            <a:endParaRPr lang="en-US" sz="2400" dirty="0">
              <a:solidFill>
                <a:schemeClr val="accent2">
                  <a:lumMod val="75000"/>
                </a:schemeClr>
              </a:solidFill>
            </a:endParaRPr>
          </a:p>
        </p:txBody>
      </p:sp>
      <p:pic>
        <p:nvPicPr>
          <p:cNvPr id="3" name="Picture 2">
            <a:extLst>
              <a:ext uri="{FF2B5EF4-FFF2-40B4-BE49-F238E27FC236}">
                <a16:creationId xmlns:a16="http://schemas.microsoft.com/office/drawing/2014/main" id="{AB5A3D62-00BB-4FA7-AF06-2F4548E8DB8E}"/>
              </a:ext>
            </a:extLst>
          </p:cNvPr>
          <p:cNvPicPr>
            <a:picLocks noChangeAspect="1"/>
          </p:cNvPicPr>
          <p:nvPr/>
        </p:nvPicPr>
        <p:blipFill>
          <a:blip r:embed="rId2"/>
          <a:stretch>
            <a:fillRect/>
          </a:stretch>
        </p:blipFill>
        <p:spPr>
          <a:xfrm>
            <a:off x="151781" y="1879369"/>
            <a:ext cx="3772114" cy="3695700"/>
          </a:xfrm>
          <a:prstGeom prst="rect">
            <a:avLst/>
          </a:prstGeom>
        </p:spPr>
      </p:pic>
      <p:pic>
        <p:nvPicPr>
          <p:cNvPr id="5" name="Picture 4">
            <a:extLst>
              <a:ext uri="{FF2B5EF4-FFF2-40B4-BE49-F238E27FC236}">
                <a16:creationId xmlns:a16="http://schemas.microsoft.com/office/drawing/2014/main" id="{BAF29039-F892-4965-B04B-6F348C0A225F}"/>
              </a:ext>
            </a:extLst>
          </p:cNvPr>
          <p:cNvPicPr>
            <a:picLocks noChangeAspect="1"/>
          </p:cNvPicPr>
          <p:nvPr/>
        </p:nvPicPr>
        <p:blipFill>
          <a:blip r:embed="rId3"/>
          <a:stretch>
            <a:fillRect/>
          </a:stretch>
        </p:blipFill>
        <p:spPr>
          <a:xfrm>
            <a:off x="4304284" y="1904773"/>
            <a:ext cx="3772114" cy="3667125"/>
          </a:xfrm>
          <a:prstGeom prst="rect">
            <a:avLst/>
          </a:prstGeom>
        </p:spPr>
      </p:pic>
      <p:pic>
        <p:nvPicPr>
          <p:cNvPr id="9" name="Picture 8">
            <a:extLst>
              <a:ext uri="{FF2B5EF4-FFF2-40B4-BE49-F238E27FC236}">
                <a16:creationId xmlns:a16="http://schemas.microsoft.com/office/drawing/2014/main" id="{C428E00F-450D-489F-A9EE-6C97551B6901}"/>
              </a:ext>
            </a:extLst>
          </p:cNvPr>
          <p:cNvPicPr>
            <a:picLocks noChangeAspect="1"/>
          </p:cNvPicPr>
          <p:nvPr/>
        </p:nvPicPr>
        <p:blipFill>
          <a:blip r:embed="rId4"/>
          <a:stretch>
            <a:fillRect/>
          </a:stretch>
        </p:blipFill>
        <p:spPr>
          <a:xfrm>
            <a:off x="8289260" y="1879369"/>
            <a:ext cx="3772114" cy="3695700"/>
          </a:xfrm>
          <a:prstGeom prst="rect">
            <a:avLst/>
          </a:prstGeom>
        </p:spPr>
      </p:pic>
      <p:sp>
        <p:nvSpPr>
          <p:cNvPr id="15" name="TextBox 14">
            <a:extLst>
              <a:ext uri="{FF2B5EF4-FFF2-40B4-BE49-F238E27FC236}">
                <a16:creationId xmlns:a16="http://schemas.microsoft.com/office/drawing/2014/main" id="{9F7795E7-07FE-4892-9051-70774D939018}"/>
              </a:ext>
            </a:extLst>
          </p:cNvPr>
          <p:cNvSpPr txBox="1"/>
          <p:nvPr/>
        </p:nvSpPr>
        <p:spPr>
          <a:xfrm>
            <a:off x="1408121" y="73344"/>
            <a:ext cx="9375758" cy="707886"/>
          </a:xfrm>
          <a:prstGeom prst="rect">
            <a:avLst/>
          </a:prstGeom>
          <a:noFill/>
        </p:spPr>
        <p:txBody>
          <a:bodyPr wrap="square">
            <a:spAutoFit/>
          </a:bodyPr>
          <a:lstStyle/>
          <a:p>
            <a:pPr algn="dist"/>
            <a:r>
              <a:rPr lang="en-US" sz="4000" b="1" i="0" kern="1200" spc="-150" dirty="0">
                <a:solidFill>
                  <a:schemeClr val="accent5">
                    <a:lumMod val="60000"/>
                    <a:lumOff val="40000"/>
                  </a:schemeClr>
                </a:solidFill>
                <a:latin typeface="+mj-lt"/>
                <a:ea typeface="+mj-ea"/>
                <a:cs typeface="+mj-cs"/>
              </a:rPr>
              <a:t>EDA Univariate Analysis</a:t>
            </a:r>
            <a:endParaRPr lang="en-US" sz="4000" dirty="0">
              <a:solidFill>
                <a:schemeClr val="accent5">
                  <a:lumMod val="60000"/>
                  <a:lumOff val="40000"/>
                </a:schemeClr>
              </a:solidFill>
            </a:endParaRPr>
          </a:p>
        </p:txBody>
      </p:sp>
    </p:spTree>
    <p:extLst>
      <p:ext uri="{BB962C8B-B14F-4D97-AF65-F5344CB8AC3E}">
        <p14:creationId xmlns:p14="http://schemas.microsoft.com/office/powerpoint/2010/main" val="1977725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301172" y="262592"/>
            <a:ext cx="2166257" cy="2132265"/>
          </a:xfrm>
        </p:spPr>
        <p:txBody>
          <a:bodyPr>
            <a:normAutofit/>
          </a:bodyPr>
          <a:lstStyle/>
          <a:p>
            <a:pPr algn="dist"/>
            <a:r>
              <a:rPr lang="en-US" sz="4400" b="1" i="0" kern="1200" spc="-150" dirty="0">
                <a:latin typeface="+mj-lt"/>
                <a:ea typeface="+mj-ea"/>
                <a:cs typeface="+mj-cs"/>
              </a:rPr>
              <a:t>EDA Univariate Analysis</a:t>
            </a:r>
            <a:endParaRPr lang="en-US" sz="4400" dirty="0"/>
          </a:p>
        </p:txBody>
      </p:sp>
      <p:sp>
        <p:nvSpPr>
          <p:cNvPr id="3" name="Text Placeholder 2">
            <a:extLst>
              <a:ext uri="{FF2B5EF4-FFF2-40B4-BE49-F238E27FC236}">
                <a16:creationId xmlns:a16="http://schemas.microsoft.com/office/drawing/2014/main" id="{FBA79A52-9A1E-4438-802F-5066149239D5}"/>
              </a:ext>
            </a:extLst>
          </p:cNvPr>
          <p:cNvSpPr>
            <a:spLocks noGrp="1"/>
          </p:cNvSpPr>
          <p:nvPr>
            <p:ph type="body" sz="quarter" idx="16"/>
          </p:nvPr>
        </p:nvSpPr>
        <p:spPr>
          <a:xfrm>
            <a:off x="49795" y="3831177"/>
            <a:ext cx="3085618" cy="994565"/>
          </a:xfrm>
        </p:spPr>
        <p:txBody>
          <a:bodyPr/>
          <a:lstStyle/>
          <a:p>
            <a:r>
              <a:rPr lang="en-US" altLang="zh-CN" dirty="0"/>
              <a:t>Data Review:</a:t>
            </a:r>
          </a:p>
          <a:p>
            <a:r>
              <a:rPr lang="en-US" dirty="0"/>
              <a:t>Clean</a:t>
            </a:r>
          </a:p>
        </p:txBody>
      </p:sp>
      <p:pic>
        <p:nvPicPr>
          <p:cNvPr id="6" name="Picture 5">
            <a:extLst>
              <a:ext uri="{FF2B5EF4-FFF2-40B4-BE49-F238E27FC236}">
                <a16:creationId xmlns:a16="http://schemas.microsoft.com/office/drawing/2014/main" id="{6F8EAD01-83A2-4911-B01C-211CB8853375}"/>
              </a:ext>
            </a:extLst>
          </p:cNvPr>
          <p:cNvPicPr>
            <a:picLocks noChangeAspect="1"/>
          </p:cNvPicPr>
          <p:nvPr/>
        </p:nvPicPr>
        <p:blipFill rotWithShape="1">
          <a:blip r:embed="rId2"/>
          <a:srcRect t="6165" b="2"/>
          <a:stretch/>
        </p:blipFill>
        <p:spPr>
          <a:xfrm>
            <a:off x="49795" y="5123543"/>
            <a:ext cx="4695825" cy="831227"/>
          </a:xfrm>
          <a:prstGeom prst="rect">
            <a:avLst/>
          </a:prstGeom>
        </p:spPr>
      </p:pic>
      <p:sp>
        <p:nvSpPr>
          <p:cNvPr id="11" name="Text Placeholder 6">
            <a:extLst>
              <a:ext uri="{FF2B5EF4-FFF2-40B4-BE49-F238E27FC236}">
                <a16:creationId xmlns:a16="http://schemas.microsoft.com/office/drawing/2014/main" id="{AE171044-F5E1-4777-ACBB-AD95C977044B}"/>
              </a:ext>
            </a:extLst>
          </p:cNvPr>
          <p:cNvSpPr txBox="1">
            <a:spLocks/>
          </p:cNvSpPr>
          <p:nvPr/>
        </p:nvSpPr>
        <p:spPr>
          <a:xfrm>
            <a:off x="1110986" y="2917370"/>
            <a:ext cx="3327905" cy="382749"/>
          </a:xfrm>
          <a:prstGeom prst="rect">
            <a:avLst/>
          </a:prstGeom>
        </p:spPr>
        <p:txBody>
          <a:bodyPr vert="horz" lIns="0" tIns="0" rIns="91440" bIns="45720" rtlCol="0">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000" b="0" i="0" kern="1200">
                <a:solidFill>
                  <a:schemeClr val="tx1"/>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1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dist"/>
            <a:r>
              <a:rPr lang="en-US" sz="4000" b="1" spc="-150" dirty="0">
                <a:solidFill>
                  <a:schemeClr val="bg1"/>
                </a:solidFill>
                <a:latin typeface="+mj-lt"/>
                <a:ea typeface="+mj-ea"/>
                <a:cs typeface="Gill Sans" panose="020B0502020104020203" pitchFamily="34" charset="-79"/>
              </a:rPr>
              <a:t>Categorical Attributes</a:t>
            </a:r>
          </a:p>
        </p:txBody>
      </p:sp>
      <p:pic>
        <p:nvPicPr>
          <p:cNvPr id="14" name="Picture 13">
            <a:extLst>
              <a:ext uri="{FF2B5EF4-FFF2-40B4-BE49-F238E27FC236}">
                <a16:creationId xmlns:a16="http://schemas.microsoft.com/office/drawing/2014/main" id="{AF6A17C5-E373-4B46-81A2-A45A00066971}"/>
              </a:ext>
            </a:extLst>
          </p:cNvPr>
          <p:cNvPicPr>
            <a:picLocks noChangeAspect="1"/>
          </p:cNvPicPr>
          <p:nvPr/>
        </p:nvPicPr>
        <p:blipFill>
          <a:blip r:embed="rId3"/>
          <a:stretch>
            <a:fillRect/>
          </a:stretch>
        </p:blipFill>
        <p:spPr>
          <a:xfrm>
            <a:off x="4626429" y="0"/>
            <a:ext cx="5399314" cy="6858000"/>
          </a:xfrm>
          <a:prstGeom prst="rect">
            <a:avLst/>
          </a:prstGeom>
        </p:spPr>
      </p:pic>
    </p:spTree>
    <p:extLst>
      <p:ext uri="{BB962C8B-B14F-4D97-AF65-F5344CB8AC3E}">
        <p14:creationId xmlns:p14="http://schemas.microsoft.com/office/powerpoint/2010/main" val="26879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a:xfrm>
            <a:off x="831044" y="1385668"/>
            <a:ext cx="4755751" cy="1325563"/>
          </a:xfrm>
        </p:spPr>
        <p:txBody>
          <a:bodyPr anchor="b">
            <a:normAutofit/>
          </a:bodyPr>
          <a:lstStyle/>
          <a:p>
            <a:r>
              <a:rPr lang="en-US" dirty="0"/>
              <a:t>Explore Data Analysis</a:t>
            </a:r>
            <a:br>
              <a:rPr lang="en-US" dirty="0"/>
            </a:br>
            <a:r>
              <a:rPr lang="en-US" dirty="0"/>
              <a:t>-Summary</a:t>
            </a:r>
          </a:p>
        </p:txBody>
      </p:sp>
      <p:sp>
        <p:nvSpPr>
          <p:cNvPr id="18" name="Text Placeholder 3">
            <a:extLst>
              <a:ext uri="{FF2B5EF4-FFF2-40B4-BE49-F238E27FC236}">
                <a16:creationId xmlns:a16="http://schemas.microsoft.com/office/drawing/2014/main" id="{5E1A325C-A4B7-435C-BB06-9C35F0E02BE0}"/>
              </a:ext>
            </a:extLst>
          </p:cNvPr>
          <p:cNvSpPr>
            <a:spLocks noGrp="1"/>
          </p:cNvSpPr>
          <p:nvPr>
            <p:ph type="body" sz="quarter" idx="11"/>
          </p:nvPr>
        </p:nvSpPr>
        <p:spPr>
          <a:xfrm>
            <a:off x="6096000" y="1388536"/>
            <a:ext cx="4869806" cy="1896435"/>
          </a:xfrm>
        </p:spPr>
        <p:txBody>
          <a:bodyPr/>
          <a:lstStyle/>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Account information </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Account.length</a:t>
            </a:r>
            <a:r>
              <a:rPr lang="en-US" sz="1600" dirty="0">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Area.code</a:t>
            </a:r>
            <a:endParaRPr lang="en-US" sz="16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Message</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Number.email.messages</a:t>
            </a:r>
            <a:endParaRPr lang="en-US" sz="16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Service</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Customer.service.calls</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Minutes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Total.day.minutes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Total.eve.minutes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Total.night.minutes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Total.intl.minutes</a:t>
            </a:r>
            <a:r>
              <a:rPr lang="en-US" sz="1600" b="0" i="0"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Call</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Total.day.calls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Total.eve.calls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Total.night.calls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Total.intl.calls</a:t>
            </a:r>
            <a:endParaRPr lang="en-US" sz="16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u="sng" dirty="0">
                <a:effectLst/>
                <a:latin typeface="Times New Roman" panose="02020603050405020304" pitchFamily="18" charset="0"/>
                <a:cs typeface="Times New Roman" panose="02020603050405020304" pitchFamily="18" charset="0"/>
              </a:rPr>
              <a:t>Charges</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Total.day.charge</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Total.eve.charge</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Total.night.charge</a:t>
            </a:r>
            <a:r>
              <a:rPr lang="en-US" sz="1600" b="0" i="0" dirty="0">
                <a:effectLst/>
                <a:latin typeface="Times New Roman" panose="02020603050405020304" pitchFamily="18" charset="0"/>
                <a:cs typeface="Times New Roman" panose="02020603050405020304" pitchFamily="18" charset="0"/>
              </a:rPr>
              <a:t>; </a:t>
            </a:r>
            <a:r>
              <a:rPr lang="en-US" sz="1600" b="0" i="0" dirty="0" err="1">
                <a:effectLst/>
                <a:latin typeface="Times New Roman" panose="02020603050405020304" pitchFamily="18" charset="0"/>
                <a:cs typeface="Times New Roman" panose="02020603050405020304" pitchFamily="18" charset="0"/>
              </a:rPr>
              <a:t>Total.intl.charge</a:t>
            </a:r>
            <a:r>
              <a:rPr lang="en-US" sz="1600" b="0" i="0" dirty="0">
                <a:effectLst/>
                <a:latin typeface="Times New Roman" panose="02020603050405020304" pitchFamily="18" charset="0"/>
                <a:cs typeface="Times New Roman" panose="02020603050405020304" pitchFamily="18" charset="0"/>
              </a:rPr>
              <a:t> </a:t>
            </a:r>
          </a:p>
        </p:txBody>
      </p:sp>
      <p:sp>
        <p:nvSpPr>
          <p:cNvPr id="20" name="Text Placeholder 4">
            <a:extLst>
              <a:ext uri="{FF2B5EF4-FFF2-40B4-BE49-F238E27FC236}">
                <a16:creationId xmlns:a16="http://schemas.microsoft.com/office/drawing/2014/main" id="{5E0CBC87-2791-40F7-B9C2-544C33D2FE3B}"/>
              </a:ext>
            </a:extLst>
          </p:cNvPr>
          <p:cNvSpPr>
            <a:spLocks noGrp="1"/>
          </p:cNvSpPr>
          <p:nvPr>
            <p:ph type="body" sz="quarter" idx="12"/>
          </p:nvPr>
        </p:nvSpPr>
        <p:spPr>
          <a:xfrm>
            <a:off x="6096000" y="993868"/>
            <a:ext cx="4869806" cy="382749"/>
          </a:xfrm>
        </p:spPr>
        <p:txBody>
          <a:bodyPr lIns="36000" rIns="0" spcCol="360000"/>
          <a:lstStyle/>
          <a:p>
            <a:pPr algn="just">
              <a:lnSpc>
                <a:spcPct val="150000"/>
              </a:lnSpc>
            </a:pPr>
            <a:r>
              <a:rPr lang="en-US" spc="300" dirty="0"/>
              <a:t>Numeric(16)</a:t>
            </a:r>
          </a:p>
        </p:txBody>
      </p:sp>
      <p:sp>
        <p:nvSpPr>
          <p:cNvPr id="22" name="Text Placeholder 5">
            <a:extLst>
              <a:ext uri="{FF2B5EF4-FFF2-40B4-BE49-F238E27FC236}">
                <a16:creationId xmlns:a16="http://schemas.microsoft.com/office/drawing/2014/main" id="{446F1491-25C0-4480-9EB3-5101E194514D}"/>
              </a:ext>
            </a:extLst>
          </p:cNvPr>
          <p:cNvSpPr>
            <a:spLocks noGrp="1"/>
          </p:cNvSpPr>
          <p:nvPr>
            <p:ph type="body" sz="quarter" idx="13"/>
          </p:nvPr>
        </p:nvSpPr>
        <p:spPr>
          <a:xfrm>
            <a:off x="6145005" y="4974915"/>
            <a:ext cx="4869806" cy="948218"/>
          </a:xfrm>
        </p:spPr>
        <p:txBody>
          <a:bodyPr/>
          <a:lstStyle/>
          <a:p>
            <a:pPr marL="285750" indent="-285750" algn="l">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Usage info</a:t>
            </a:r>
            <a:r>
              <a:rPr lang="en-US" sz="1600" dirty="0">
                <a:latin typeface="Times New Roman" panose="02020603050405020304" pitchFamily="18" charset="0"/>
                <a:cs typeface="Times New Roman" panose="02020603050405020304" pitchFamily="18" charset="0"/>
              </a:rPr>
              <a:t>:  State;  </a:t>
            </a:r>
            <a:r>
              <a:rPr lang="en-US" sz="1600" dirty="0" err="1">
                <a:latin typeface="Times New Roman" panose="02020603050405020304" pitchFamily="18" charset="0"/>
                <a:cs typeface="Times New Roman" panose="02020603050405020304" pitchFamily="18" charset="0"/>
              </a:rPr>
              <a:t>International.plan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Voice.mail.plan</a:t>
            </a:r>
            <a:endParaRPr lang="en-US"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Churn info</a:t>
            </a:r>
            <a:r>
              <a:rPr lang="en-US" sz="1600" dirty="0">
                <a:latin typeface="Times New Roman" panose="02020603050405020304" pitchFamily="18" charset="0"/>
                <a:cs typeface="Times New Roman" panose="02020603050405020304" pitchFamily="18" charset="0"/>
              </a:rPr>
              <a:t>: Churn</a:t>
            </a:r>
          </a:p>
        </p:txBody>
      </p:sp>
      <p:sp>
        <p:nvSpPr>
          <p:cNvPr id="24" name="Text Placeholder 6">
            <a:extLst>
              <a:ext uri="{FF2B5EF4-FFF2-40B4-BE49-F238E27FC236}">
                <a16:creationId xmlns:a16="http://schemas.microsoft.com/office/drawing/2014/main" id="{D095FA42-EB81-41AE-BF89-B54176B4B64E}"/>
              </a:ext>
            </a:extLst>
          </p:cNvPr>
          <p:cNvSpPr>
            <a:spLocks noGrp="1"/>
          </p:cNvSpPr>
          <p:nvPr>
            <p:ph type="body" sz="quarter" idx="14"/>
          </p:nvPr>
        </p:nvSpPr>
        <p:spPr>
          <a:xfrm>
            <a:off x="6182017" y="4447666"/>
            <a:ext cx="4832794" cy="382749"/>
          </a:xfrm>
        </p:spPr>
        <p:txBody>
          <a:bodyPr/>
          <a:lstStyle/>
          <a:p>
            <a:r>
              <a:rPr lang="en-US" spc="300" dirty="0"/>
              <a:t>Factors(4)</a:t>
            </a:r>
          </a:p>
        </p:txBody>
      </p:sp>
      <p:pic>
        <p:nvPicPr>
          <p:cNvPr id="12" name="Picture 11" descr="A picture containing diagram&#10;&#10;Description automatically generated">
            <a:extLst>
              <a:ext uri="{FF2B5EF4-FFF2-40B4-BE49-F238E27FC236}">
                <a16:creationId xmlns:a16="http://schemas.microsoft.com/office/drawing/2014/main" id="{094186CE-71FE-42DD-AEAC-956CDD1E9276}"/>
              </a:ext>
            </a:extLst>
          </p:cNvPr>
          <p:cNvPicPr>
            <a:picLocks noChangeAspect="1"/>
          </p:cNvPicPr>
          <p:nvPr/>
        </p:nvPicPr>
        <p:blipFill>
          <a:blip r:embed="rId2"/>
          <a:stretch>
            <a:fillRect/>
          </a:stretch>
        </p:blipFill>
        <p:spPr>
          <a:xfrm>
            <a:off x="1016000" y="3508524"/>
            <a:ext cx="4385841" cy="2631504"/>
          </a:xfrm>
          <a:prstGeom prst="rect">
            <a:avLst/>
          </a:prstGeom>
          <a:noFill/>
        </p:spPr>
      </p:pic>
    </p:spTree>
    <p:extLst>
      <p:ext uri="{BB962C8B-B14F-4D97-AF65-F5344CB8AC3E}">
        <p14:creationId xmlns:p14="http://schemas.microsoft.com/office/powerpoint/2010/main" val="429917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6691086" y="849823"/>
            <a:ext cx="4955821" cy="2828238"/>
          </a:xfrm>
        </p:spPr>
        <p:txBody>
          <a:bodyPr/>
          <a:lstStyle/>
          <a:p>
            <a:pPr algn="l"/>
            <a:r>
              <a:rPr lang="en-US" sz="3200" b="1" dirty="0">
                <a:latin typeface="Times New Roman" panose="02020603050405020304" pitchFamily="18" charset="0"/>
                <a:cs typeface="Times New Roman" panose="02020603050405020304" pitchFamily="18" charset="0"/>
              </a:rPr>
              <a:t>Approach</a:t>
            </a: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Scatter plots, which can help us find their relationships</a:t>
            </a: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Correlation matrix: good way to find whether there is a relationship between numeric attributes.</a:t>
            </a:r>
          </a:p>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087504" y="741678"/>
            <a:ext cx="4869806" cy="1896435"/>
          </a:xfrm>
        </p:spPr>
        <p:txBody>
          <a:bodyPr/>
          <a:lstStyle/>
          <a:p>
            <a:pPr algn="l"/>
            <a:r>
              <a:rPr lang="en-US" sz="3200" b="1" dirty="0">
                <a:latin typeface="Times New Roman" panose="02020603050405020304" pitchFamily="18" charset="0"/>
                <a:cs typeface="Times New Roman" panose="02020603050405020304" pitchFamily="18" charset="0"/>
              </a:rPr>
              <a:t>Numeric (16)</a:t>
            </a:r>
          </a:p>
          <a:p>
            <a:pPr marL="285750" indent="-285750">
              <a:buFont typeface="Arial" panose="020B0604020202020204" pitchFamily="34" charset="0"/>
              <a:buChar char="•"/>
            </a:pPr>
            <a:r>
              <a:rPr lang="en-US" sz="2400" b="0" i="0" u="sng" dirty="0">
                <a:effectLst/>
                <a:latin typeface="Times New Roman" panose="02020603050405020304" pitchFamily="18" charset="0"/>
                <a:cs typeface="Times New Roman" panose="02020603050405020304" pitchFamily="18" charset="0"/>
              </a:rPr>
              <a:t>Account information </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Account.length</a:t>
            </a:r>
            <a:r>
              <a:rPr lang="en-US" sz="2400" dirty="0">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Area.code</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0" i="0" u="sng" dirty="0">
                <a:effectLst/>
                <a:latin typeface="Times New Roman" panose="02020603050405020304" pitchFamily="18" charset="0"/>
                <a:cs typeface="Times New Roman" panose="02020603050405020304" pitchFamily="18" charset="0"/>
              </a:rPr>
              <a:t>Message</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Number.email.messages</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0" i="0" u="sng" dirty="0">
                <a:effectLst/>
                <a:latin typeface="Times New Roman" panose="02020603050405020304" pitchFamily="18" charset="0"/>
                <a:cs typeface="Times New Roman" panose="02020603050405020304" pitchFamily="18" charset="0"/>
              </a:rPr>
              <a:t>Minutes</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Total.day.minutes</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Total.eve.minutes</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Total.night.minutes</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Total.intl.minutes</a:t>
            </a:r>
            <a:r>
              <a:rPr lang="en-US" sz="2400" b="0" i="0"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400" b="0" i="0" u="sng" dirty="0">
                <a:effectLst/>
                <a:latin typeface="Times New Roman" panose="02020603050405020304" pitchFamily="18" charset="0"/>
                <a:cs typeface="Times New Roman" panose="02020603050405020304" pitchFamily="18" charset="0"/>
              </a:rPr>
              <a:t>Call</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Total.day.calls</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Total.eve.calls</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Total.night.calls</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Total.intl.calls</a:t>
            </a:r>
            <a:endParaRPr lang="en-US" sz="24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0" i="0" u="sng" dirty="0">
                <a:effectLst/>
                <a:latin typeface="Times New Roman" panose="02020603050405020304" pitchFamily="18" charset="0"/>
                <a:cs typeface="Times New Roman" panose="02020603050405020304" pitchFamily="18" charset="0"/>
              </a:rPr>
              <a:t>Charges</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Total.day.charge</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Total.eve.charge</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Total.night.charge</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Total.intl.charge</a:t>
            </a:r>
            <a:r>
              <a:rPr lang="en-US" sz="2400" b="0" i="0"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400" b="0" i="0" u="sng" dirty="0">
                <a:effectLst/>
                <a:latin typeface="Times New Roman" panose="02020603050405020304" pitchFamily="18" charset="0"/>
                <a:cs typeface="Times New Roman" panose="02020603050405020304" pitchFamily="18" charset="0"/>
              </a:rPr>
              <a:t>Service</a:t>
            </a:r>
            <a:r>
              <a:rPr lang="en-US" sz="2400" b="0" i="0" dirty="0">
                <a:effectLst/>
                <a:latin typeface="Times New Roman" panose="02020603050405020304" pitchFamily="18" charset="0"/>
                <a:cs typeface="Times New Roman" panose="02020603050405020304" pitchFamily="18" charset="0"/>
              </a:rPr>
              <a:t>: </a:t>
            </a:r>
            <a:r>
              <a:rPr lang="en-US" sz="2400" b="0" i="0" dirty="0" err="1">
                <a:effectLst/>
                <a:latin typeface="Times New Roman" panose="02020603050405020304" pitchFamily="18" charset="0"/>
                <a:cs typeface="Times New Roman" panose="02020603050405020304" pitchFamily="18" charset="0"/>
              </a:rPr>
              <a:t>Customer.service.calls</a:t>
            </a:r>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sz="3200" dirty="0"/>
              <a:t> Measure/Measure</a:t>
            </a:r>
            <a:endParaRPr lang="en-US" dirty="0"/>
          </a:p>
        </p:txBody>
      </p:sp>
    </p:spTree>
    <p:extLst>
      <p:ext uri="{BB962C8B-B14F-4D97-AF65-F5344CB8AC3E}">
        <p14:creationId xmlns:p14="http://schemas.microsoft.com/office/powerpoint/2010/main" val="2476133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608A4BD-8353-4663-B17F-170702A2FE76}"/>
              </a:ext>
            </a:extLst>
          </p:cNvPr>
          <p:cNvSpPr>
            <a:spLocks noGrp="1"/>
          </p:cNvSpPr>
          <p:nvPr>
            <p:ph type="pic" sz="quarter" idx="10"/>
          </p:nvPr>
        </p:nvSpPr>
        <p:spPr/>
      </p:sp>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1915886" y="671403"/>
            <a:ext cx="7953828" cy="382749"/>
          </a:xfrm>
        </p:spPr>
        <p:txBody>
          <a:bodyPr/>
          <a:lstStyle/>
          <a:p>
            <a:pPr algn="ctr"/>
            <a:r>
              <a:rPr lang="en-US" sz="2000" dirty="0">
                <a:latin typeface="Times New Roman" panose="02020603050405020304" pitchFamily="18" charset="0"/>
                <a:cs typeface="Times New Roman" panose="02020603050405020304" pitchFamily="18" charset="0"/>
              </a:rPr>
              <a:t>Group Account Information vs  Message &amp; Service call separately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B13725E2-4BB1-419B-92B7-0BED8C50080A}"/>
              </a:ext>
            </a:extLst>
          </p:cNvPr>
          <p:cNvSpPr>
            <a:spLocks noGrp="1"/>
          </p:cNvSpPr>
          <p:nvPr>
            <p:ph type="body" sz="quarter" idx="14"/>
          </p:nvPr>
        </p:nvSpPr>
        <p:spPr/>
        <p:txBody>
          <a:bodyPr/>
          <a:lstStyle/>
          <a:p>
            <a:endParaRPr lang="en-US"/>
          </a:p>
        </p:txBody>
      </p:sp>
      <p:pic>
        <p:nvPicPr>
          <p:cNvPr id="9" name="Picture 8">
            <a:extLst>
              <a:ext uri="{FF2B5EF4-FFF2-40B4-BE49-F238E27FC236}">
                <a16:creationId xmlns:a16="http://schemas.microsoft.com/office/drawing/2014/main" id="{9AE109A2-A6CA-46BF-831D-BF48DF6597B5}"/>
              </a:ext>
            </a:extLst>
          </p:cNvPr>
          <p:cNvPicPr>
            <a:picLocks noChangeAspect="1"/>
          </p:cNvPicPr>
          <p:nvPr/>
        </p:nvPicPr>
        <p:blipFill>
          <a:blip r:embed="rId2"/>
          <a:stretch>
            <a:fillRect/>
          </a:stretch>
        </p:blipFill>
        <p:spPr>
          <a:xfrm>
            <a:off x="66742" y="1153360"/>
            <a:ext cx="6009983" cy="4836539"/>
          </a:xfrm>
          <a:prstGeom prst="rect">
            <a:avLst/>
          </a:prstGeom>
        </p:spPr>
      </p:pic>
      <p:pic>
        <p:nvPicPr>
          <p:cNvPr id="11" name="Picture 10">
            <a:extLst>
              <a:ext uri="{FF2B5EF4-FFF2-40B4-BE49-F238E27FC236}">
                <a16:creationId xmlns:a16="http://schemas.microsoft.com/office/drawing/2014/main" id="{5E80755F-54BC-4CF8-A0EB-E531C4C3EA49}"/>
              </a:ext>
            </a:extLst>
          </p:cNvPr>
          <p:cNvPicPr>
            <a:picLocks noChangeAspect="1"/>
          </p:cNvPicPr>
          <p:nvPr/>
        </p:nvPicPr>
        <p:blipFill>
          <a:blip r:embed="rId3"/>
          <a:stretch>
            <a:fillRect/>
          </a:stretch>
        </p:blipFill>
        <p:spPr>
          <a:xfrm>
            <a:off x="6154056" y="1261190"/>
            <a:ext cx="5849257" cy="4728710"/>
          </a:xfrm>
          <a:prstGeom prst="rect">
            <a:avLst/>
          </a:prstGeom>
        </p:spPr>
      </p:pic>
      <p:sp>
        <p:nvSpPr>
          <p:cNvPr id="14" name="Title 1">
            <a:extLst>
              <a:ext uri="{FF2B5EF4-FFF2-40B4-BE49-F238E27FC236}">
                <a16:creationId xmlns:a16="http://schemas.microsoft.com/office/drawing/2014/main" id="{0CB43D28-9A9C-4658-BAB4-37018AD7AE5A}"/>
              </a:ext>
            </a:extLst>
          </p:cNvPr>
          <p:cNvSpPr txBox="1">
            <a:spLocks/>
          </p:cNvSpPr>
          <p:nvPr/>
        </p:nvSpPr>
        <p:spPr>
          <a:xfrm>
            <a:off x="58056" y="-614365"/>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sz="3200" dirty="0"/>
              <a:t>Measure/Measure</a:t>
            </a:r>
            <a:endParaRPr lang="en-US" dirty="0"/>
          </a:p>
        </p:txBody>
      </p:sp>
    </p:spTree>
    <p:extLst>
      <p:ext uri="{BB962C8B-B14F-4D97-AF65-F5344CB8AC3E}">
        <p14:creationId xmlns:p14="http://schemas.microsoft.com/office/powerpoint/2010/main" val="1954203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E9B22-CD0B-4B3E-9904-8B9967E28233}"/>
              </a:ext>
            </a:extLst>
          </p:cNvPr>
          <p:cNvSpPr>
            <a:spLocks noGrp="1"/>
          </p:cNvSpPr>
          <p:nvPr>
            <p:ph type="title"/>
          </p:nvPr>
        </p:nvSpPr>
        <p:spPr>
          <a:xfrm>
            <a:off x="0" y="-662782"/>
            <a:ext cx="12192000" cy="1325563"/>
          </a:xfrm>
        </p:spPr>
        <p:txBody>
          <a:bodyPr/>
          <a:lstStyle/>
          <a:p>
            <a:pPr algn="l"/>
            <a:r>
              <a:rPr lang="en-US" dirty="0"/>
              <a:t>Bivariate Analysis				</a:t>
            </a:r>
            <a:r>
              <a:rPr lang="en-US" sz="3200" dirty="0"/>
              <a:t>Measure/Measure</a:t>
            </a:r>
            <a:endParaRPr lang="en-US" dirty="0"/>
          </a:p>
        </p:txBody>
      </p:sp>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248644" y="647161"/>
            <a:ext cx="7866743" cy="382749"/>
          </a:xfrm>
        </p:spPr>
        <p:txBody>
          <a:bodyPr/>
          <a:lstStyle/>
          <a:p>
            <a:pPr algn="ctr"/>
            <a:r>
              <a:rPr lang="en-US" sz="2000" dirty="0">
                <a:latin typeface="Times New Roman" panose="02020603050405020304" pitchFamily="18" charset="0"/>
                <a:cs typeface="Times New Roman" panose="02020603050405020304" pitchFamily="18" charset="0"/>
              </a:rPr>
              <a:t>Group Account Information vs  Minutes &amp; Calls &amp; Charge separately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114374" y="5020064"/>
            <a:ext cx="9963251" cy="805315"/>
          </a:xfrm>
        </p:spPr>
        <p:txBody>
          <a:bodyPr/>
          <a:lstStyle/>
          <a:p>
            <a:r>
              <a:rPr lang="en-US" sz="2000" dirty="0">
                <a:highlight>
                  <a:srgbClr val="DFE3E9"/>
                </a:highlight>
              </a:rPr>
              <a:t>Nothing special is observed in Account Information with other measures as expected.</a:t>
            </a:r>
          </a:p>
        </p:txBody>
      </p:sp>
      <p:sp>
        <p:nvSpPr>
          <p:cNvPr id="7" name="Text Placeholder 6">
            <a:extLst>
              <a:ext uri="{FF2B5EF4-FFF2-40B4-BE49-F238E27FC236}">
                <a16:creationId xmlns:a16="http://schemas.microsoft.com/office/drawing/2014/main" id="{B13725E2-4BB1-419B-92B7-0BED8C50080A}"/>
              </a:ext>
            </a:extLst>
          </p:cNvPr>
          <p:cNvSpPr>
            <a:spLocks noGrp="1"/>
          </p:cNvSpPr>
          <p:nvPr>
            <p:ph type="body" sz="quarter" idx="14"/>
          </p:nvPr>
        </p:nvSpPr>
        <p:spPr/>
        <p:txBody>
          <a:bodyPr/>
          <a:lstStyle/>
          <a:p>
            <a:endParaRPr lang="en-US"/>
          </a:p>
        </p:txBody>
      </p:sp>
      <p:pic>
        <p:nvPicPr>
          <p:cNvPr id="10" name="Picture 9">
            <a:extLst>
              <a:ext uri="{FF2B5EF4-FFF2-40B4-BE49-F238E27FC236}">
                <a16:creationId xmlns:a16="http://schemas.microsoft.com/office/drawing/2014/main" id="{49979D6C-EC7D-4A11-A2E0-0C0BD53FC83C}"/>
              </a:ext>
            </a:extLst>
          </p:cNvPr>
          <p:cNvPicPr>
            <a:picLocks noChangeAspect="1"/>
          </p:cNvPicPr>
          <p:nvPr/>
        </p:nvPicPr>
        <p:blipFill>
          <a:blip r:embed="rId2"/>
          <a:stretch>
            <a:fillRect/>
          </a:stretch>
        </p:blipFill>
        <p:spPr>
          <a:xfrm>
            <a:off x="563430" y="1032621"/>
            <a:ext cx="5263282" cy="3227360"/>
          </a:xfrm>
          <a:prstGeom prst="rect">
            <a:avLst/>
          </a:prstGeom>
        </p:spPr>
      </p:pic>
      <p:pic>
        <p:nvPicPr>
          <p:cNvPr id="13" name="Picture 12">
            <a:extLst>
              <a:ext uri="{FF2B5EF4-FFF2-40B4-BE49-F238E27FC236}">
                <a16:creationId xmlns:a16="http://schemas.microsoft.com/office/drawing/2014/main" id="{30F57A53-C61E-402D-B722-7A9BD573FFE9}"/>
              </a:ext>
            </a:extLst>
          </p:cNvPr>
          <p:cNvPicPr>
            <a:picLocks noChangeAspect="1"/>
          </p:cNvPicPr>
          <p:nvPr/>
        </p:nvPicPr>
        <p:blipFill>
          <a:blip r:embed="rId3"/>
          <a:stretch>
            <a:fillRect/>
          </a:stretch>
        </p:blipFill>
        <p:spPr>
          <a:xfrm>
            <a:off x="5945147" y="1010214"/>
            <a:ext cx="5368039" cy="3357563"/>
          </a:xfrm>
          <a:prstGeom prst="rect">
            <a:avLst/>
          </a:prstGeom>
        </p:spPr>
      </p:pic>
    </p:spTree>
    <p:extLst>
      <p:ext uri="{BB962C8B-B14F-4D97-AF65-F5344CB8AC3E}">
        <p14:creationId xmlns:p14="http://schemas.microsoft.com/office/powerpoint/2010/main" val="3418534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251224"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Group Messages vs  Customer service calls</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694537" y="4419709"/>
            <a:ext cx="8114554" cy="839672"/>
          </a:xfrm>
          <a:solidFill>
            <a:schemeClr val="accent1">
              <a:lumMod val="40000"/>
              <a:lumOff val="60000"/>
            </a:schemeClr>
          </a:solidFill>
        </p:spPr>
        <p:txBody>
          <a:bodyPr/>
          <a:lstStyle/>
          <a:p>
            <a:r>
              <a:rPr lang="en-US" sz="1800" dirty="0"/>
              <a:t>Customer </a:t>
            </a:r>
            <a:r>
              <a:rPr lang="en-US" altLang="zh-CN" sz="1800" dirty="0"/>
              <a:t>service calls are dived into two groups here, some are target to customers with no message, the other is for who have more than 10 email message</a:t>
            </a:r>
            <a:endParaRPr lang="en-US" sz="1800" dirty="0"/>
          </a:p>
          <a:p>
            <a:endParaRPr lang="en-US" dirty="0"/>
          </a:p>
        </p:txBody>
      </p:sp>
      <p:pic>
        <p:nvPicPr>
          <p:cNvPr id="9" name="Picture 8">
            <a:extLst>
              <a:ext uri="{FF2B5EF4-FFF2-40B4-BE49-F238E27FC236}">
                <a16:creationId xmlns:a16="http://schemas.microsoft.com/office/drawing/2014/main" id="{ACAA1940-FD06-424F-8D71-34F942925BB2}"/>
              </a:ext>
            </a:extLst>
          </p:cNvPr>
          <p:cNvPicPr>
            <a:picLocks noChangeAspect="1"/>
          </p:cNvPicPr>
          <p:nvPr/>
        </p:nvPicPr>
        <p:blipFill>
          <a:blip r:embed="rId2"/>
          <a:stretch>
            <a:fillRect/>
          </a:stretch>
        </p:blipFill>
        <p:spPr>
          <a:xfrm>
            <a:off x="878814" y="1279659"/>
            <a:ext cx="10363502" cy="2409480"/>
          </a:xfrm>
          <a:prstGeom prst="rect">
            <a:avLst/>
          </a:prstGeom>
        </p:spPr>
      </p:pic>
      <p:sp>
        <p:nvSpPr>
          <p:cNvPr id="14" name="Title 1">
            <a:extLst>
              <a:ext uri="{FF2B5EF4-FFF2-40B4-BE49-F238E27FC236}">
                <a16:creationId xmlns:a16="http://schemas.microsoft.com/office/drawing/2014/main" id="{94218652-FA05-4362-8DB8-6DD99BCC654F}"/>
              </a:ext>
            </a:extLst>
          </p:cNvPr>
          <p:cNvSpPr>
            <a:spLocks noGrp="1"/>
          </p:cNvSpPr>
          <p:nvPr>
            <p:ph type="title"/>
          </p:nvPr>
        </p:nvSpPr>
        <p:spPr>
          <a:xfrm>
            <a:off x="0" y="-662782"/>
            <a:ext cx="12192000" cy="1325563"/>
          </a:xfrm>
        </p:spPr>
        <p:txBody>
          <a:bodyPr/>
          <a:lstStyle/>
          <a:p>
            <a:pPr algn="l"/>
            <a:r>
              <a:rPr lang="en-US" dirty="0"/>
              <a:t>Bivariate Analysis				</a:t>
            </a:r>
            <a:r>
              <a:rPr lang="en-US" sz="3200" dirty="0"/>
              <a:t>Measure/Measure</a:t>
            </a:r>
            <a:endParaRPr lang="en-US" dirty="0"/>
          </a:p>
        </p:txBody>
      </p:sp>
    </p:spTree>
    <p:extLst>
      <p:ext uri="{BB962C8B-B14F-4D97-AF65-F5344CB8AC3E}">
        <p14:creationId xmlns:p14="http://schemas.microsoft.com/office/powerpoint/2010/main" val="521829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9245599" y="2224260"/>
            <a:ext cx="2815770" cy="2409480"/>
          </a:xfrm>
          <a:solidFill>
            <a:schemeClr val="accent1">
              <a:lumMod val="40000"/>
              <a:lumOff val="60000"/>
            </a:schemeClr>
          </a:solidFill>
        </p:spPr>
        <p:txBody>
          <a:bodyPr/>
          <a:lstStyle/>
          <a:p>
            <a:r>
              <a:rPr lang="en-US" sz="1800" dirty="0"/>
              <a:t>Radiation relationship</a:t>
            </a:r>
          </a:p>
          <a:p>
            <a:r>
              <a:rPr lang="en-US" sz="1800" dirty="0"/>
              <a:t>Messaging active customers are also active in making calls.</a:t>
            </a:r>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842152" y="702825"/>
            <a:ext cx="7001180" cy="382749"/>
          </a:xfrm>
        </p:spPr>
        <p:txBody>
          <a:bodyPr/>
          <a:lstStyle/>
          <a:p>
            <a:pPr algn="ctr"/>
            <a:r>
              <a:rPr lang="en-US" sz="2000" dirty="0">
                <a:latin typeface="Times New Roman" panose="02020603050405020304" pitchFamily="18" charset="0"/>
                <a:cs typeface="Times New Roman" panose="02020603050405020304" pitchFamily="18" charset="0"/>
              </a:rPr>
              <a:t>Group Messages vs Minutes &amp; Calls &amp; Charge separately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pic>
        <p:nvPicPr>
          <p:cNvPr id="7" name="Picture 6">
            <a:extLst>
              <a:ext uri="{FF2B5EF4-FFF2-40B4-BE49-F238E27FC236}">
                <a16:creationId xmlns:a16="http://schemas.microsoft.com/office/drawing/2014/main" id="{54073247-25B3-41DD-8A8D-584259F46C13}"/>
              </a:ext>
            </a:extLst>
          </p:cNvPr>
          <p:cNvPicPr>
            <a:picLocks noChangeAspect="1"/>
          </p:cNvPicPr>
          <p:nvPr/>
        </p:nvPicPr>
        <p:blipFill>
          <a:blip r:embed="rId2"/>
          <a:stretch>
            <a:fillRect/>
          </a:stretch>
        </p:blipFill>
        <p:spPr>
          <a:xfrm>
            <a:off x="1032555" y="1147762"/>
            <a:ext cx="8213044" cy="4948488"/>
          </a:xfrm>
          <a:prstGeom prst="rect">
            <a:avLst/>
          </a:prstGeom>
        </p:spPr>
      </p:pic>
      <p:sp>
        <p:nvSpPr>
          <p:cNvPr id="11" name="Title 1">
            <a:extLst>
              <a:ext uri="{FF2B5EF4-FFF2-40B4-BE49-F238E27FC236}">
                <a16:creationId xmlns:a16="http://schemas.microsoft.com/office/drawing/2014/main" id="{CE9F078D-0E2D-4732-88EE-77B3061CA15C}"/>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a:t>Bivariate Analysis				</a:t>
            </a:r>
            <a:r>
              <a:rPr lang="en-US" sz="3200"/>
              <a:t>Measure/Measure</a:t>
            </a:r>
            <a:endParaRPr lang="en-US" dirty="0"/>
          </a:p>
        </p:txBody>
      </p:sp>
    </p:spTree>
    <p:extLst>
      <p:ext uri="{BB962C8B-B14F-4D97-AF65-F5344CB8AC3E}">
        <p14:creationId xmlns:p14="http://schemas.microsoft.com/office/powerpoint/2010/main" val="2208905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9056914" y="1598619"/>
            <a:ext cx="1994908" cy="1896435"/>
          </a:xfrm>
          <a:solidFill>
            <a:schemeClr val="accent1">
              <a:lumMod val="40000"/>
              <a:lumOff val="60000"/>
            </a:schemeClr>
          </a:solidFill>
        </p:spPr>
        <p:txBody>
          <a:bodyPr/>
          <a:lstStyle/>
          <a:p>
            <a:r>
              <a:rPr lang="en-US" sz="1800" dirty="0"/>
              <a:t>5 </a:t>
            </a:r>
            <a:r>
              <a:rPr lang="en-US" altLang="zh-CN" sz="1800" dirty="0"/>
              <a:t>or more customer service calls are target to active customers</a:t>
            </a:r>
            <a:endParaRPr lang="en-US" sz="1800" dirty="0"/>
          </a:p>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350248" y="662781"/>
            <a:ext cx="8187124" cy="382749"/>
          </a:xfrm>
        </p:spPr>
        <p:txBody>
          <a:bodyPr/>
          <a:lstStyle/>
          <a:p>
            <a:pPr algn="ctr"/>
            <a:r>
              <a:rPr lang="en-US" sz="2000" dirty="0">
                <a:latin typeface="Times New Roman" panose="02020603050405020304" pitchFamily="18" charset="0"/>
                <a:cs typeface="Times New Roman" panose="02020603050405020304" pitchFamily="18" charset="0"/>
              </a:rPr>
              <a:t>Group Customer service calls vs Minutes &amp; Calls &amp; Charge separately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pic>
        <p:nvPicPr>
          <p:cNvPr id="8" name="Picture 7">
            <a:extLst>
              <a:ext uri="{FF2B5EF4-FFF2-40B4-BE49-F238E27FC236}">
                <a16:creationId xmlns:a16="http://schemas.microsoft.com/office/drawing/2014/main" id="{7D01BB87-7A9F-4EF1-B691-0CC3D88F646E}"/>
              </a:ext>
            </a:extLst>
          </p:cNvPr>
          <p:cNvPicPr>
            <a:picLocks noChangeAspect="1"/>
          </p:cNvPicPr>
          <p:nvPr/>
        </p:nvPicPr>
        <p:blipFill>
          <a:blip r:embed="rId2"/>
          <a:stretch>
            <a:fillRect/>
          </a:stretch>
        </p:blipFill>
        <p:spPr>
          <a:xfrm>
            <a:off x="943429" y="1166812"/>
            <a:ext cx="7866741" cy="4871131"/>
          </a:xfrm>
          <a:prstGeom prst="rect">
            <a:avLst/>
          </a:prstGeom>
        </p:spPr>
      </p:pic>
      <p:sp>
        <p:nvSpPr>
          <p:cNvPr id="11" name="Title 1">
            <a:extLst>
              <a:ext uri="{FF2B5EF4-FFF2-40B4-BE49-F238E27FC236}">
                <a16:creationId xmlns:a16="http://schemas.microsoft.com/office/drawing/2014/main" id="{E23B70E8-7ACA-4077-960B-CB51B411C6DA}"/>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a:t>Bivariate Analysis				</a:t>
            </a:r>
            <a:r>
              <a:rPr lang="en-US" sz="3200"/>
              <a:t>Measure/Measure</a:t>
            </a:r>
            <a:endParaRPr lang="en-US" dirty="0"/>
          </a:p>
        </p:txBody>
      </p:sp>
    </p:spTree>
    <p:extLst>
      <p:ext uri="{BB962C8B-B14F-4D97-AF65-F5344CB8AC3E}">
        <p14:creationId xmlns:p14="http://schemas.microsoft.com/office/powerpoint/2010/main" val="2893628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Group Minutes vs Minutes &amp; Calls &amp; Charge separately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pic>
        <p:nvPicPr>
          <p:cNvPr id="7" name="Picture 6">
            <a:extLst>
              <a:ext uri="{FF2B5EF4-FFF2-40B4-BE49-F238E27FC236}">
                <a16:creationId xmlns:a16="http://schemas.microsoft.com/office/drawing/2014/main" id="{30E50B8D-FC30-42A1-8B58-2A142BF9EB9B}"/>
              </a:ext>
            </a:extLst>
          </p:cNvPr>
          <p:cNvPicPr>
            <a:picLocks noChangeAspect="1"/>
          </p:cNvPicPr>
          <p:nvPr/>
        </p:nvPicPr>
        <p:blipFill>
          <a:blip r:embed="rId2"/>
          <a:stretch>
            <a:fillRect/>
          </a:stretch>
        </p:blipFill>
        <p:spPr>
          <a:xfrm>
            <a:off x="476221" y="1041199"/>
            <a:ext cx="5273842" cy="3149656"/>
          </a:xfrm>
          <a:prstGeom prst="rect">
            <a:avLst/>
          </a:prstGeom>
        </p:spPr>
      </p:pic>
      <p:pic>
        <p:nvPicPr>
          <p:cNvPr id="10" name="Picture 9">
            <a:extLst>
              <a:ext uri="{FF2B5EF4-FFF2-40B4-BE49-F238E27FC236}">
                <a16:creationId xmlns:a16="http://schemas.microsoft.com/office/drawing/2014/main" id="{6EEFCFAC-21DB-4646-A01C-2599338465A8}"/>
              </a:ext>
            </a:extLst>
          </p:cNvPr>
          <p:cNvPicPr>
            <a:picLocks noChangeAspect="1"/>
          </p:cNvPicPr>
          <p:nvPr/>
        </p:nvPicPr>
        <p:blipFill>
          <a:blip r:embed="rId3"/>
          <a:stretch>
            <a:fillRect/>
          </a:stretch>
        </p:blipFill>
        <p:spPr>
          <a:xfrm>
            <a:off x="6182015" y="1086628"/>
            <a:ext cx="5533763" cy="3058797"/>
          </a:xfrm>
          <a:prstGeom prst="rect">
            <a:avLst/>
          </a:prstGeom>
        </p:spPr>
      </p:pic>
      <p:pic>
        <p:nvPicPr>
          <p:cNvPr id="12" name="Picture 11">
            <a:extLst>
              <a:ext uri="{FF2B5EF4-FFF2-40B4-BE49-F238E27FC236}">
                <a16:creationId xmlns:a16="http://schemas.microsoft.com/office/drawing/2014/main" id="{03590BFD-A8FE-49CA-9689-0FB977C387F2}"/>
              </a:ext>
            </a:extLst>
          </p:cNvPr>
          <p:cNvPicPr>
            <a:picLocks noChangeAspect="1"/>
          </p:cNvPicPr>
          <p:nvPr/>
        </p:nvPicPr>
        <p:blipFill>
          <a:blip r:embed="rId4"/>
          <a:stretch>
            <a:fillRect/>
          </a:stretch>
        </p:blipFill>
        <p:spPr>
          <a:xfrm>
            <a:off x="476220" y="4145425"/>
            <a:ext cx="5273842" cy="2714628"/>
          </a:xfrm>
          <a:prstGeom prst="rect">
            <a:avLst/>
          </a:prstGeom>
        </p:spPr>
      </p:pic>
      <p:sp>
        <p:nvSpPr>
          <p:cNvPr id="15" name="Title 1">
            <a:extLst>
              <a:ext uri="{FF2B5EF4-FFF2-40B4-BE49-F238E27FC236}">
                <a16:creationId xmlns:a16="http://schemas.microsoft.com/office/drawing/2014/main" id="{107BB901-D66C-4DF9-866A-A5F5CF9B3B95}"/>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a:t>Bivariate Analysis				</a:t>
            </a:r>
            <a:r>
              <a:rPr lang="en-US" sz="3200"/>
              <a:t>Measure/Measure</a:t>
            </a:r>
            <a:endParaRPr lang="en-US" dirty="0"/>
          </a:p>
        </p:txBody>
      </p:sp>
    </p:spTree>
    <p:extLst>
      <p:ext uri="{BB962C8B-B14F-4D97-AF65-F5344CB8AC3E}">
        <p14:creationId xmlns:p14="http://schemas.microsoft.com/office/powerpoint/2010/main" val="550777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Group Minutes vs Minutes &amp; Calls &amp; Charge separately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pic>
        <p:nvPicPr>
          <p:cNvPr id="7" name="Picture 6">
            <a:extLst>
              <a:ext uri="{FF2B5EF4-FFF2-40B4-BE49-F238E27FC236}">
                <a16:creationId xmlns:a16="http://schemas.microsoft.com/office/drawing/2014/main" id="{30E50B8D-FC30-42A1-8B58-2A142BF9EB9B}"/>
              </a:ext>
            </a:extLst>
          </p:cNvPr>
          <p:cNvPicPr>
            <a:picLocks noChangeAspect="1"/>
          </p:cNvPicPr>
          <p:nvPr/>
        </p:nvPicPr>
        <p:blipFill>
          <a:blip r:embed="rId2"/>
          <a:stretch>
            <a:fillRect/>
          </a:stretch>
        </p:blipFill>
        <p:spPr>
          <a:xfrm>
            <a:off x="476221" y="1041199"/>
            <a:ext cx="5273842" cy="3149656"/>
          </a:xfrm>
          <a:prstGeom prst="rect">
            <a:avLst/>
          </a:prstGeom>
        </p:spPr>
      </p:pic>
      <p:pic>
        <p:nvPicPr>
          <p:cNvPr id="10" name="Picture 9">
            <a:extLst>
              <a:ext uri="{FF2B5EF4-FFF2-40B4-BE49-F238E27FC236}">
                <a16:creationId xmlns:a16="http://schemas.microsoft.com/office/drawing/2014/main" id="{6EEFCFAC-21DB-4646-A01C-2599338465A8}"/>
              </a:ext>
            </a:extLst>
          </p:cNvPr>
          <p:cNvPicPr>
            <a:picLocks noChangeAspect="1"/>
          </p:cNvPicPr>
          <p:nvPr/>
        </p:nvPicPr>
        <p:blipFill>
          <a:blip r:embed="rId3"/>
          <a:stretch>
            <a:fillRect/>
          </a:stretch>
        </p:blipFill>
        <p:spPr>
          <a:xfrm>
            <a:off x="6182015" y="1086628"/>
            <a:ext cx="5533763" cy="3058797"/>
          </a:xfrm>
          <a:prstGeom prst="rect">
            <a:avLst/>
          </a:prstGeom>
        </p:spPr>
      </p:pic>
      <p:pic>
        <p:nvPicPr>
          <p:cNvPr id="12" name="Picture 11">
            <a:extLst>
              <a:ext uri="{FF2B5EF4-FFF2-40B4-BE49-F238E27FC236}">
                <a16:creationId xmlns:a16="http://schemas.microsoft.com/office/drawing/2014/main" id="{03590BFD-A8FE-49CA-9689-0FB977C387F2}"/>
              </a:ext>
            </a:extLst>
          </p:cNvPr>
          <p:cNvPicPr>
            <a:picLocks noChangeAspect="1"/>
          </p:cNvPicPr>
          <p:nvPr/>
        </p:nvPicPr>
        <p:blipFill>
          <a:blip r:embed="rId4"/>
          <a:stretch>
            <a:fillRect/>
          </a:stretch>
        </p:blipFill>
        <p:spPr>
          <a:xfrm>
            <a:off x="476220" y="4145425"/>
            <a:ext cx="5273842" cy="2714628"/>
          </a:xfrm>
          <a:prstGeom prst="rect">
            <a:avLst/>
          </a:prstGeom>
        </p:spPr>
      </p:pic>
      <p:pic>
        <p:nvPicPr>
          <p:cNvPr id="8" name="Picture 7">
            <a:extLst>
              <a:ext uri="{FF2B5EF4-FFF2-40B4-BE49-F238E27FC236}">
                <a16:creationId xmlns:a16="http://schemas.microsoft.com/office/drawing/2014/main" id="{62872ABD-124F-4243-BF55-69CE6F4DE6DB}"/>
              </a:ext>
            </a:extLst>
          </p:cNvPr>
          <p:cNvPicPr>
            <a:picLocks noChangeAspect="1"/>
          </p:cNvPicPr>
          <p:nvPr/>
        </p:nvPicPr>
        <p:blipFill>
          <a:blip r:embed="rId5"/>
          <a:stretch>
            <a:fillRect/>
          </a:stretch>
        </p:blipFill>
        <p:spPr>
          <a:xfrm>
            <a:off x="6182017" y="4190855"/>
            <a:ext cx="5533762" cy="2669198"/>
          </a:xfrm>
          <a:prstGeom prst="rect">
            <a:avLst/>
          </a:prstGeom>
        </p:spPr>
      </p:pic>
      <p:sp>
        <p:nvSpPr>
          <p:cNvPr id="13" name="Title 1">
            <a:extLst>
              <a:ext uri="{FF2B5EF4-FFF2-40B4-BE49-F238E27FC236}">
                <a16:creationId xmlns:a16="http://schemas.microsoft.com/office/drawing/2014/main" id="{E86B04AE-D6CD-4C1A-9799-612BED47C66A}"/>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a:t>Bivariate Analysis				</a:t>
            </a:r>
            <a:r>
              <a:rPr lang="en-US" sz="3200"/>
              <a:t>Measure/Measure</a:t>
            </a:r>
            <a:endParaRPr lang="en-US" dirty="0"/>
          </a:p>
        </p:txBody>
      </p:sp>
    </p:spTree>
    <p:extLst>
      <p:ext uri="{BB962C8B-B14F-4D97-AF65-F5344CB8AC3E}">
        <p14:creationId xmlns:p14="http://schemas.microsoft.com/office/powerpoint/2010/main" val="3835988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Group Calls vs Charge separately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pic>
        <p:nvPicPr>
          <p:cNvPr id="8" name="Picture 7">
            <a:extLst>
              <a:ext uri="{FF2B5EF4-FFF2-40B4-BE49-F238E27FC236}">
                <a16:creationId xmlns:a16="http://schemas.microsoft.com/office/drawing/2014/main" id="{3929FAE6-B4DA-4296-9056-33DC1C482CA3}"/>
              </a:ext>
            </a:extLst>
          </p:cNvPr>
          <p:cNvPicPr>
            <a:picLocks noChangeAspect="1"/>
          </p:cNvPicPr>
          <p:nvPr/>
        </p:nvPicPr>
        <p:blipFill>
          <a:blip r:embed="rId2"/>
          <a:stretch>
            <a:fillRect/>
          </a:stretch>
        </p:blipFill>
        <p:spPr>
          <a:xfrm>
            <a:off x="537685" y="1200092"/>
            <a:ext cx="5093858" cy="2808007"/>
          </a:xfrm>
          <a:prstGeom prst="rect">
            <a:avLst/>
          </a:prstGeom>
        </p:spPr>
      </p:pic>
      <p:pic>
        <p:nvPicPr>
          <p:cNvPr id="11" name="Picture 10">
            <a:extLst>
              <a:ext uri="{FF2B5EF4-FFF2-40B4-BE49-F238E27FC236}">
                <a16:creationId xmlns:a16="http://schemas.microsoft.com/office/drawing/2014/main" id="{74935D22-C3BD-4BAA-9F6D-1E81175BF760}"/>
              </a:ext>
            </a:extLst>
          </p:cNvPr>
          <p:cNvPicPr>
            <a:picLocks noChangeAspect="1"/>
          </p:cNvPicPr>
          <p:nvPr/>
        </p:nvPicPr>
        <p:blipFill>
          <a:blip r:embed="rId3"/>
          <a:stretch>
            <a:fillRect/>
          </a:stretch>
        </p:blipFill>
        <p:spPr>
          <a:xfrm>
            <a:off x="5936797" y="1200092"/>
            <a:ext cx="5834289" cy="2808008"/>
          </a:xfrm>
          <a:prstGeom prst="rect">
            <a:avLst/>
          </a:prstGeom>
        </p:spPr>
      </p:pic>
      <p:pic>
        <p:nvPicPr>
          <p:cNvPr id="14" name="Picture 13">
            <a:extLst>
              <a:ext uri="{FF2B5EF4-FFF2-40B4-BE49-F238E27FC236}">
                <a16:creationId xmlns:a16="http://schemas.microsoft.com/office/drawing/2014/main" id="{34A95CD5-FA3F-417F-8645-98802891BE67}"/>
              </a:ext>
            </a:extLst>
          </p:cNvPr>
          <p:cNvPicPr>
            <a:picLocks noChangeAspect="1"/>
          </p:cNvPicPr>
          <p:nvPr/>
        </p:nvPicPr>
        <p:blipFill>
          <a:blip r:embed="rId4"/>
          <a:stretch>
            <a:fillRect/>
          </a:stretch>
        </p:blipFill>
        <p:spPr>
          <a:xfrm>
            <a:off x="537685" y="4008099"/>
            <a:ext cx="5093858" cy="2849901"/>
          </a:xfrm>
          <a:prstGeom prst="rect">
            <a:avLst/>
          </a:prstGeom>
        </p:spPr>
      </p:pic>
      <p:pic>
        <p:nvPicPr>
          <p:cNvPr id="16" name="Picture 15">
            <a:extLst>
              <a:ext uri="{FF2B5EF4-FFF2-40B4-BE49-F238E27FC236}">
                <a16:creationId xmlns:a16="http://schemas.microsoft.com/office/drawing/2014/main" id="{F1547CF3-8540-4FED-BFFC-E0A6C742EAFE}"/>
              </a:ext>
            </a:extLst>
          </p:cNvPr>
          <p:cNvPicPr>
            <a:picLocks noChangeAspect="1"/>
          </p:cNvPicPr>
          <p:nvPr/>
        </p:nvPicPr>
        <p:blipFill>
          <a:blip r:embed="rId5"/>
          <a:stretch>
            <a:fillRect/>
          </a:stretch>
        </p:blipFill>
        <p:spPr>
          <a:xfrm>
            <a:off x="5936797" y="4008099"/>
            <a:ext cx="5717518" cy="2881477"/>
          </a:xfrm>
          <a:prstGeom prst="rect">
            <a:avLst/>
          </a:prstGeom>
        </p:spPr>
      </p:pic>
      <p:sp>
        <p:nvSpPr>
          <p:cNvPr id="18" name="Title 17">
            <a:extLst>
              <a:ext uri="{FF2B5EF4-FFF2-40B4-BE49-F238E27FC236}">
                <a16:creationId xmlns:a16="http://schemas.microsoft.com/office/drawing/2014/main" id="{7B118F8F-B6D4-4581-BD7A-50214963A3C6}"/>
              </a:ext>
            </a:extLst>
          </p:cNvPr>
          <p:cNvSpPr>
            <a:spLocks noGrp="1"/>
          </p:cNvSpPr>
          <p:nvPr>
            <p:ph type="title"/>
          </p:nvPr>
        </p:nvSpPr>
        <p:spPr/>
        <p:txBody>
          <a:bodyPr/>
          <a:lstStyle/>
          <a:p>
            <a:endParaRPr lang="en-US"/>
          </a:p>
        </p:txBody>
      </p:sp>
      <p:sp>
        <p:nvSpPr>
          <p:cNvPr id="19" name="Title 1">
            <a:extLst>
              <a:ext uri="{FF2B5EF4-FFF2-40B4-BE49-F238E27FC236}">
                <a16:creationId xmlns:a16="http://schemas.microsoft.com/office/drawing/2014/main" id="{2F7A3DF7-9320-430A-9977-263F1EC7B3BB}"/>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a:t>Bivariate Analysis				</a:t>
            </a:r>
            <a:r>
              <a:rPr lang="en-US" sz="3200"/>
              <a:t>Measure/Measure</a:t>
            </a:r>
            <a:endParaRPr lang="en-US" dirty="0"/>
          </a:p>
        </p:txBody>
      </p:sp>
    </p:spTree>
    <p:extLst>
      <p:ext uri="{BB962C8B-B14F-4D97-AF65-F5344CB8AC3E}">
        <p14:creationId xmlns:p14="http://schemas.microsoft.com/office/powerpoint/2010/main" val="3022229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Group Charge vs Charge (not itself)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pic>
        <p:nvPicPr>
          <p:cNvPr id="7" name="Picture 6">
            <a:extLst>
              <a:ext uri="{FF2B5EF4-FFF2-40B4-BE49-F238E27FC236}">
                <a16:creationId xmlns:a16="http://schemas.microsoft.com/office/drawing/2014/main" id="{D0EA03B3-6EA8-444B-8537-0A3ECBF476AC}"/>
              </a:ext>
            </a:extLst>
          </p:cNvPr>
          <p:cNvPicPr>
            <a:picLocks noChangeAspect="1"/>
          </p:cNvPicPr>
          <p:nvPr/>
        </p:nvPicPr>
        <p:blipFill>
          <a:blip r:embed="rId2"/>
          <a:stretch>
            <a:fillRect/>
          </a:stretch>
        </p:blipFill>
        <p:spPr>
          <a:xfrm>
            <a:off x="1490696" y="1153371"/>
            <a:ext cx="9830447" cy="3864631"/>
          </a:xfrm>
          <a:prstGeom prst="rect">
            <a:avLst/>
          </a:prstGeom>
        </p:spPr>
      </p:pic>
      <p:sp>
        <p:nvSpPr>
          <p:cNvPr id="10" name="Title 9">
            <a:extLst>
              <a:ext uri="{FF2B5EF4-FFF2-40B4-BE49-F238E27FC236}">
                <a16:creationId xmlns:a16="http://schemas.microsoft.com/office/drawing/2014/main" id="{5E574225-06F0-4BEF-8001-949D8FA3CE9B}"/>
              </a:ext>
            </a:extLst>
          </p:cNvPr>
          <p:cNvSpPr>
            <a:spLocks noGrp="1"/>
          </p:cNvSpPr>
          <p:nvPr>
            <p:ph type="title"/>
          </p:nvPr>
        </p:nvSpPr>
        <p:spPr/>
        <p:txBody>
          <a:bodyPr/>
          <a:lstStyle/>
          <a:p>
            <a:endParaRPr lang="en-US"/>
          </a:p>
        </p:txBody>
      </p:sp>
      <p:sp>
        <p:nvSpPr>
          <p:cNvPr id="15" name="Title 1">
            <a:extLst>
              <a:ext uri="{FF2B5EF4-FFF2-40B4-BE49-F238E27FC236}">
                <a16:creationId xmlns:a16="http://schemas.microsoft.com/office/drawing/2014/main" id="{78609F9D-085A-4F13-864E-FE2A4F6CC15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sz="3200" dirty="0"/>
              <a:t>Measure/Measure</a:t>
            </a:r>
            <a:endParaRPr lang="en-US" dirty="0"/>
          </a:p>
        </p:txBody>
      </p:sp>
    </p:spTree>
    <p:extLst>
      <p:ext uri="{BB962C8B-B14F-4D97-AF65-F5344CB8AC3E}">
        <p14:creationId xmlns:p14="http://schemas.microsoft.com/office/powerpoint/2010/main" val="2286513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itle 7">
            <a:extLst>
              <a:ext uri="{FF2B5EF4-FFF2-40B4-BE49-F238E27FC236}">
                <a16:creationId xmlns:a16="http://schemas.microsoft.com/office/drawing/2014/main" id="{94EDC91D-BD1E-47D3-866B-ECBB4BAF684C}"/>
              </a:ext>
            </a:extLst>
          </p:cNvPr>
          <p:cNvSpPr>
            <a:spLocks noGrp="1"/>
          </p:cNvSpPr>
          <p:nvPr>
            <p:ph type="title"/>
          </p:nvPr>
        </p:nvSpPr>
        <p:spPr>
          <a:xfrm>
            <a:off x="958506" y="800392"/>
            <a:ext cx="10264697" cy="1212102"/>
          </a:xfrm>
        </p:spPr>
        <p:txBody>
          <a:bodyPr vert="horz" lIns="91440" tIns="45720" rIns="91440" bIns="45720" rtlCol="0" anchor="ctr">
            <a:normAutofit/>
          </a:bodyPr>
          <a:lstStyle/>
          <a:p>
            <a:r>
              <a:rPr lang="en-US" sz="4000" spc="-150" dirty="0">
                <a:solidFill>
                  <a:srgbClr val="FFFFFF"/>
                </a:solidFill>
              </a:rPr>
              <a:t>Explore Data Analysis  </a:t>
            </a:r>
            <a:r>
              <a:rPr lang="en-US" sz="4000" b="1" i="0" kern="1200" spc="-150" dirty="0">
                <a:solidFill>
                  <a:srgbClr val="FFFFFF"/>
                </a:solidFill>
                <a:latin typeface="+mj-lt"/>
                <a:ea typeface="+mj-ea"/>
                <a:cs typeface="+mj-cs"/>
              </a:rPr>
              <a:t>-- Summary</a:t>
            </a:r>
            <a:br>
              <a:rPr lang="en-US" sz="1800" b="1" i="0" kern="1200" spc="300" dirty="0">
                <a:solidFill>
                  <a:schemeClr val="bg1"/>
                </a:solidFill>
                <a:latin typeface="+mj-lt"/>
                <a:ea typeface="+mn-ea"/>
                <a:cs typeface="Arial" panose="020B0604020202020204" pitchFamily="34" charset="0"/>
              </a:rPr>
            </a:br>
            <a:r>
              <a:rPr lang="en-US" sz="1800" b="1" i="0" kern="1200" spc="300" dirty="0">
                <a:solidFill>
                  <a:schemeClr val="bg1"/>
                </a:solidFill>
                <a:latin typeface="+mj-lt"/>
                <a:ea typeface="+mn-ea"/>
                <a:cs typeface="Arial" panose="020B0604020202020204" pitchFamily="34" charset="0"/>
              </a:rPr>
              <a:t>							</a:t>
            </a:r>
            <a:r>
              <a:rPr lang="en-US" sz="2800" spc="300" dirty="0">
                <a:ea typeface="+mn-ea"/>
                <a:cs typeface="Arial" panose="020B0604020202020204" pitchFamily="34" charset="0"/>
              </a:rPr>
              <a:t>N</a:t>
            </a:r>
            <a:r>
              <a:rPr lang="en-US" sz="2800" b="1" i="0" kern="1200" spc="300" dirty="0">
                <a:solidFill>
                  <a:schemeClr val="bg1"/>
                </a:solidFill>
                <a:latin typeface="+mj-lt"/>
                <a:ea typeface="+mn-ea"/>
                <a:cs typeface="Arial" panose="020B0604020202020204" pitchFamily="34" charset="0"/>
              </a:rPr>
              <a:t>umerical Attributes</a:t>
            </a:r>
            <a:endParaRPr lang="en-US" sz="4000" b="1" i="0" kern="1200" spc="-150" dirty="0">
              <a:solidFill>
                <a:srgbClr val="FFFFFF"/>
              </a:solidFill>
              <a:latin typeface="+mj-lt"/>
              <a:ea typeface="+mj-ea"/>
              <a:cs typeface="+mj-cs"/>
            </a:endParaRPr>
          </a:p>
        </p:txBody>
      </p:sp>
      <p:pic>
        <p:nvPicPr>
          <p:cNvPr id="14" name="Picture 13">
            <a:extLst>
              <a:ext uri="{FF2B5EF4-FFF2-40B4-BE49-F238E27FC236}">
                <a16:creationId xmlns:a16="http://schemas.microsoft.com/office/drawing/2014/main" id="{4A527426-0B2E-4D4F-896F-861DEBB33E27}"/>
              </a:ext>
            </a:extLst>
          </p:cNvPr>
          <p:cNvPicPr>
            <a:picLocks noChangeAspect="1"/>
          </p:cNvPicPr>
          <p:nvPr/>
        </p:nvPicPr>
        <p:blipFill>
          <a:blip r:embed="rId2"/>
          <a:stretch>
            <a:fillRect/>
          </a:stretch>
        </p:blipFill>
        <p:spPr>
          <a:xfrm>
            <a:off x="1705739" y="2265630"/>
            <a:ext cx="7888204" cy="4503911"/>
          </a:xfrm>
          <a:prstGeom prst="rect">
            <a:avLst/>
          </a:prstGeom>
        </p:spPr>
      </p:pic>
    </p:spTree>
    <p:extLst>
      <p:ext uri="{BB962C8B-B14F-4D97-AF65-F5344CB8AC3E}">
        <p14:creationId xmlns:p14="http://schemas.microsoft.com/office/powerpoint/2010/main" val="3305904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pic>
        <p:nvPicPr>
          <p:cNvPr id="8" name="Picture 7">
            <a:extLst>
              <a:ext uri="{FF2B5EF4-FFF2-40B4-BE49-F238E27FC236}">
                <a16:creationId xmlns:a16="http://schemas.microsoft.com/office/drawing/2014/main" id="{FCD1A737-DE30-47EA-886F-3F48A65ADBEA}"/>
              </a:ext>
            </a:extLst>
          </p:cNvPr>
          <p:cNvPicPr>
            <a:picLocks noChangeAspect="1"/>
          </p:cNvPicPr>
          <p:nvPr/>
        </p:nvPicPr>
        <p:blipFill>
          <a:blip r:embed="rId2"/>
          <a:stretch>
            <a:fillRect/>
          </a:stretch>
        </p:blipFill>
        <p:spPr>
          <a:xfrm>
            <a:off x="1314222" y="1256334"/>
            <a:ext cx="7705725" cy="4648200"/>
          </a:xfrm>
          <a:prstGeom prst="rect">
            <a:avLst/>
          </a:prstGeom>
        </p:spPr>
      </p:pic>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a:t>Bivariate Analysis				</a:t>
            </a:r>
            <a:r>
              <a:rPr lang="en-US" sz="3200"/>
              <a:t>Measure/Measure</a:t>
            </a:r>
            <a:endParaRPr lang="en-US" dirty="0"/>
          </a:p>
        </p:txBody>
      </p:sp>
    </p:spTree>
    <p:extLst>
      <p:ext uri="{BB962C8B-B14F-4D97-AF65-F5344CB8AC3E}">
        <p14:creationId xmlns:p14="http://schemas.microsoft.com/office/powerpoint/2010/main" val="3684001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9" name="Title 1">
            <a:extLst>
              <a:ext uri="{FF2B5EF4-FFF2-40B4-BE49-F238E27FC236}">
                <a16:creationId xmlns:a16="http://schemas.microsoft.com/office/drawing/2014/main" id="{ACE2CB68-97F5-4C2E-A8CC-031CB9C09DC4}"/>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a:t>Bivariate Analysis				</a:t>
            </a:r>
            <a:r>
              <a:rPr lang="en-US" sz="3200"/>
              <a:t>Measure/Measure</a:t>
            </a:r>
            <a:endParaRPr lang="en-US" dirty="0"/>
          </a:p>
        </p:txBody>
      </p:sp>
      <p:sp>
        <p:nvSpPr>
          <p:cNvPr id="10" name="Text Placeholder 4">
            <a:extLst>
              <a:ext uri="{FF2B5EF4-FFF2-40B4-BE49-F238E27FC236}">
                <a16:creationId xmlns:a16="http://schemas.microsoft.com/office/drawing/2014/main" id="{B59ADF8E-6DFC-4B7A-883E-238C2DB104BA}"/>
              </a:ext>
            </a:extLst>
          </p:cNvPr>
          <p:cNvSpPr txBox="1">
            <a:spLocks/>
          </p:cNvSpPr>
          <p:nvPr/>
        </p:nvSpPr>
        <p:spPr>
          <a:xfrm>
            <a:off x="2080153" y="810849"/>
            <a:ext cx="7001180" cy="382749"/>
          </a:xfrm>
          <a:prstGeom prst="rect">
            <a:avLst/>
          </a:prstGeom>
        </p:spPr>
        <p:txBody>
          <a:bodyPr vert="horz" lIns="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latin typeface="Times New Roman" panose="02020603050405020304" pitchFamily="18" charset="0"/>
                <a:cs typeface="Times New Roman" panose="02020603050405020304" pitchFamily="18" charset="0"/>
              </a:rPr>
              <a:t>Correlation Matrix</a:t>
            </a:r>
          </a:p>
        </p:txBody>
      </p:sp>
      <p:pic>
        <p:nvPicPr>
          <p:cNvPr id="12" name="Picture 11">
            <a:extLst>
              <a:ext uri="{FF2B5EF4-FFF2-40B4-BE49-F238E27FC236}">
                <a16:creationId xmlns:a16="http://schemas.microsoft.com/office/drawing/2014/main" id="{2C8AA23C-7725-42B7-B9F9-4E2770B11E74}"/>
              </a:ext>
            </a:extLst>
          </p:cNvPr>
          <p:cNvPicPr>
            <a:picLocks noChangeAspect="1"/>
          </p:cNvPicPr>
          <p:nvPr/>
        </p:nvPicPr>
        <p:blipFill>
          <a:blip r:embed="rId2"/>
          <a:stretch>
            <a:fillRect/>
          </a:stretch>
        </p:blipFill>
        <p:spPr>
          <a:xfrm>
            <a:off x="1610017" y="1402645"/>
            <a:ext cx="7156611" cy="5210907"/>
          </a:xfrm>
          <a:prstGeom prst="rect">
            <a:avLst/>
          </a:prstGeom>
        </p:spPr>
      </p:pic>
    </p:spTree>
    <p:extLst>
      <p:ext uri="{BB962C8B-B14F-4D97-AF65-F5344CB8AC3E}">
        <p14:creationId xmlns:p14="http://schemas.microsoft.com/office/powerpoint/2010/main" val="2286985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6691086" y="1414211"/>
            <a:ext cx="4955821" cy="2828238"/>
          </a:xfrm>
        </p:spPr>
        <p:txBody>
          <a:bodyPr/>
          <a:lstStyle/>
          <a:p>
            <a:pPr algn="l"/>
            <a:r>
              <a:rPr lang="en-US" sz="3200" b="1" dirty="0">
                <a:latin typeface="Times New Roman" panose="02020603050405020304" pitchFamily="18" charset="0"/>
                <a:cs typeface="Times New Roman" panose="02020603050405020304" pitchFamily="18" charset="0"/>
              </a:rPr>
              <a:t>Approach</a:t>
            </a: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With 4 categories, we create a series of stacked bar for each category .</a:t>
            </a: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also do Chi-square test to see the p-value here.(we dropped the Category ‘State’ in this chi-square test, since the R warning says the result for all test related to ‘State’ might be incorrect, we think it because of the large number(51) of categories of ‘State’ )</a:t>
            </a:r>
          </a:p>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087504" y="1414211"/>
            <a:ext cx="4869806" cy="1896435"/>
          </a:xfrm>
        </p:spPr>
        <p:txBody>
          <a:bodyPr/>
          <a:lstStyle/>
          <a:p>
            <a:pPr algn="l"/>
            <a:r>
              <a:rPr lang="en-US" sz="3200" b="1" dirty="0">
                <a:latin typeface="Times New Roman" panose="02020603050405020304" pitchFamily="18" charset="0"/>
                <a:cs typeface="Times New Roman" panose="02020603050405020304" pitchFamily="18" charset="0"/>
              </a:rPr>
              <a:t>Factors (4)</a:t>
            </a:r>
          </a:p>
          <a:p>
            <a:pPr marL="285750" indent="-285750" algn="l">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Usage info</a:t>
            </a:r>
            <a:r>
              <a:rPr lang="en-US" sz="2400" dirty="0">
                <a:latin typeface="Times New Roman" panose="02020603050405020304" pitchFamily="18" charset="0"/>
                <a:cs typeface="Times New Roman" panose="02020603050405020304" pitchFamily="18" charset="0"/>
              </a:rPr>
              <a:t>:  State;  </a:t>
            </a:r>
            <a:r>
              <a:rPr lang="en-US" sz="2400" dirty="0" err="1">
                <a:latin typeface="Times New Roman" panose="02020603050405020304" pitchFamily="18" charset="0"/>
                <a:cs typeface="Times New Roman" panose="02020603050405020304" pitchFamily="18" charset="0"/>
              </a:rPr>
              <a:t>International.plan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Voice.mail.plan</a:t>
            </a:r>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Churn info</a:t>
            </a:r>
            <a:r>
              <a:rPr lang="en-US" sz="2400" dirty="0">
                <a:latin typeface="Times New Roman" panose="02020603050405020304" pitchFamily="18" charset="0"/>
                <a:cs typeface="Times New Roman" panose="02020603050405020304" pitchFamily="18" charset="0"/>
              </a:rPr>
              <a:t>: Churn</a:t>
            </a:r>
          </a:p>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Category</a:t>
            </a:r>
            <a:r>
              <a:rPr lang="en-US" sz="3200" dirty="0"/>
              <a:t>/</a:t>
            </a:r>
            <a:r>
              <a:rPr lang="en-US" altLang="zh-CN" sz="3200" dirty="0"/>
              <a:t> Category</a:t>
            </a:r>
            <a:endParaRPr lang="en-US" dirty="0"/>
          </a:p>
        </p:txBody>
      </p:sp>
    </p:spTree>
    <p:extLst>
      <p:ext uri="{BB962C8B-B14F-4D97-AF65-F5344CB8AC3E}">
        <p14:creationId xmlns:p14="http://schemas.microsoft.com/office/powerpoint/2010/main" val="3794148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417604" y="1598619"/>
            <a:ext cx="2634217"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Category</a:t>
            </a:r>
            <a:r>
              <a:rPr lang="en-US" sz="3200" dirty="0"/>
              <a:t>/</a:t>
            </a:r>
            <a:r>
              <a:rPr lang="en-US" altLang="zh-CN" sz="3200" dirty="0"/>
              <a:t> Category</a:t>
            </a:r>
            <a:endParaRPr lang="en-US" dirty="0"/>
          </a:p>
        </p:txBody>
      </p:sp>
      <p:pic>
        <p:nvPicPr>
          <p:cNvPr id="3" name="Picture 2">
            <a:extLst>
              <a:ext uri="{FF2B5EF4-FFF2-40B4-BE49-F238E27FC236}">
                <a16:creationId xmlns:a16="http://schemas.microsoft.com/office/drawing/2014/main" id="{C5601F99-54ED-4D2F-92F2-BA8E0592932B}"/>
              </a:ext>
            </a:extLst>
          </p:cNvPr>
          <p:cNvPicPr>
            <a:picLocks noChangeAspect="1"/>
          </p:cNvPicPr>
          <p:nvPr/>
        </p:nvPicPr>
        <p:blipFill>
          <a:blip r:embed="rId2"/>
          <a:stretch>
            <a:fillRect/>
          </a:stretch>
        </p:blipFill>
        <p:spPr>
          <a:xfrm>
            <a:off x="1306966" y="1041198"/>
            <a:ext cx="8867549" cy="5569323"/>
          </a:xfrm>
          <a:prstGeom prst="rect">
            <a:avLst/>
          </a:prstGeom>
        </p:spPr>
      </p:pic>
    </p:spTree>
    <p:extLst>
      <p:ext uri="{BB962C8B-B14F-4D97-AF65-F5344CB8AC3E}">
        <p14:creationId xmlns:p14="http://schemas.microsoft.com/office/powerpoint/2010/main" val="3534043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417604" y="1598619"/>
            <a:ext cx="2634217"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Category</a:t>
            </a:r>
            <a:r>
              <a:rPr lang="en-US" sz="3200" dirty="0"/>
              <a:t>/</a:t>
            </a:r>
            <a:r>
              <a:rPr lang="en-US" altLang="zh-CN" sz="3200" dirty="0"/>
              <a:t> Category</a:t>
            </a:r>
            <a:endParaRPr lang="en-US" dirty="0"/>
          </a:p>
        </p:txBody>
      </p:sp>
      <p:pic>
        <p:nvPicPr>
          <p:cNvPr id="7" name="Picture 6">
            <a:extLst>
              <a:ext uri="{FF2B5EF4-FFF2-40B4-BE49-F238E27FC236}">
                <a16:creationId xmlns:a16="http://schemas.microsoft.com/office/drawing/2014/main" id="{581FCA82-8C1F-4512-A0D8-FD5443140CD3}"/>
              </a:ext>
            </a:extLst>
          </p:cNvPr>
          <p:cNvPicPr>
            <a:picLocks noChangeAspect="1"/>
          </p:cNvPicPr>
          <p:nvPr/>
        </p:nvPicPr>
        <p:blipFill rotWithShape="1">
          <a:blip r:embed="rId2"/>
          <a:srcRect r="9150"/>
          <a:stretch/>
        </p:blipFill>
        <p:spPr>
          <a:xfrm>
            <a:off x="5326743" y="1256334"/>
            <a:ext cx="6749143" cy="4648200"/>
          </a:xfrm>
          <a:prstGeom prst="rect">
            <a:avLst/>
          </a:prstGeom>
        </p:spPr>
      </p:pic>
      <p:pic>
        <p:nvPicPr>
          <p:cNvPr id="12" name="Picture 11">
            <a:extLst>
              <a:ext uri="{FF2B5EF4-FFF2-40B4-BE49-F238E27FC236}">
                <a16:creationId xmlns:a16="http://schemas.microsoft.com/office/drawing/2014/main" id="{9FA459D7-17B6-4910-BAE7-45C7ADD37219}"/>
              </a:ext>
            </a:extLst>
          </p:cNvPr>
          <p:cNvPicPr>
            <a:picLocks noChangeAspect="1"/>
          </p:cNvPicPr>
          <p:nvPr/>
        </p:nvPicPr>
        <p:blipFill rotWithShape="1">
          <a:blip r:embed="rId3"/>
          <a:srcRect r="5860"/>
          <a:stretch/>
        </p:blipFill>
        <p:spPr>
          <a:xfrm>
            <a:off x="352791" y="1103404"/>
            <a:ext cx="4973952" cy="2886863"/>
          </a:xfrm>
          <a:prstGeom prst="rect">
            <a:avLst/>
          </a:prstGeom>
        </p:spPr>
      </p:pic>
    </p:spTree>
    <p:extLst>
      <p:ext uri="{BB962C8B-B14F-4D97-AF65-F5344CB8AC3E}">
        <p14:creationId xmlns:p14="http://schemas.microsoft.com/office/powerpoint/2010/main" val="1726792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417604" y="1598619"/>
            <a:ext cx="2634217"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058475" y="3867183"/>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Category</a:t>
            </a:r>
            <a:r>
              <a:rPr lang="en-US" sz="3200" dirty="0"/>
              <a:t>/</a:t>
            </a:r>
            <a:r>
              <a:rPr lang="en-US" altLang="zh-CN" sz="3200" dirty="0"/>
              <a:t> Category</a:t>
            </a:r>
            <a:endParaRPr lang="en-US" dirty="0"/>
          </a:p>
        </p:txBody>
      </p:sp>
      <p:pic>
        <p:nvPicPr>
          <p:cNvPr id="7" name="Picture 6">
            <a:extLst>
              <a:ext uri="{FF2B5EF4-FFF2-40B4-BE49-F238E27FC236}">
                <a16:creationId xmlns:a16="http://schemas.microsoft.com/office/drawing/2014/main" id="{DE8F1742-B556-413C-B5E2-AD0DB5377B58}"/>
              </a:ext>
            </a:extLst>
          </p:cNvPr>
          <p:cNvPicPr>
            <a:picLocks noChangeAspect="1"/>
          </p:cNvPicPr>
          <p:nvPr/>
        </p:nvPicPr>
        <p:blipFill>
          <a:blip r:embed="rId2"/>
          <a:stretch>
            <a:fillRect/>
          </a:stretch>
        </p:blipFill>
        <p:spPr>
          <a:xfrm>
            <a:off x="5776686" y="1332408"/>
            <a:ext cx="6360430" cy="4695825"/>
          </a:xfrm>
          <a:prstGeom prst="rect">
            <a:avLst/>
          </a:prstGeom>
        </p:spPr>
      </p:pic>
      <p:pic>
        <p:nvPicPr>
          <p:cNvPr id="14" name="Picture 13">
            <a:extLst>
              <a:ext uri="{FF2B5EF4-FFF2-40B4-BE49-F238E27FC236}">
                <a16:creationId xmlns:a16="http://schemas.microsoft.com/office/drawing/2014/main" id="{9C41D09F-3272-4239-BD4D-4EF058A3240A}"/>
              </a:ext>
            </a:extLst>
          </p:cNvPr>
          <p:cNvPicPr>
            <a:picLocks noChangeAspect="1"/>
          </p:cNvPicPr>
          <p:nvPr/>
        </p:nvPicPr>
        <p:blipFill>
          <a:blip r:embed="rId3"/>
          <a:stretch>
            <a:fillRect/>
          </a:stretch>
        </p:blipFill>
        <p:spPr>
          <a:xfrm>
            <a:off x="131310" y="1236552"/>
            <a:ext cx="5696052" cy="4887539"/>
          </a:xfrm>
          <a:prstGeom prst="rect">
            <a:avLst/>
          </a:prstGeom>
        </p:spPr>
      </p:pic>
    </p:spTree>
    <p:extLst>
      <p:ext uri="{BB962C8B-B14F-4D97-AF65-F5344CB8AC3E}">
        <p14:creationId xmlns:p14="http://schemas.microsoft.com/office/powerpoint/2010/main" val="3609215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417604" y="1598619"/>
            <a:ext cx="2634217"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Category</a:t>
            </a:r>
            <a:r>
              <a:rPr lang="en-US" sz="3200" dirty="0"/>
              <a:t>/</a:t>
            </a:r>
            <a:r>
              <a:rPr lang="en-US" altLang="zh-CN" sz="3200" dirty="0"/>
              <a:t> Category</a:t>
            </a:r>
            <a:endParaRPr lang="en-US" dirty="0"/>
          </a:p>
        </p:txBody>
      </p:sp>
      <p:pic>
        <p:nvPicPr>
          <p:cNvPr id="3" name="Picture 2">
            <a:extLst>
              <a:ext uri="{FF2B5EF4-FFF2-40B4-BE49-F238E27FC236}">
                <a16:creationId xmlns:a16="http://schemas.microsoft.com/office/drawing/2014/main" id="{1DCDFF7A-71C4-46B4-A946-B95839BEEEF2}"/>
              </a:ext>
            </a:extLst>
          </p:cNvPr>
          <p:cNvPicPr>
            <a:picLocks noChangeAspect="1"/>
          </p:cNvPicPr>
          <p:nvPr/>
        </p:nvPicPr>
        <p:blipFill>
          <a:blip r:embed="rId2"/>
          <a:stretch>
            <a:fillRect/>
          </a:stretch>
        </p:blipFill>
        <p:spPr>
          <a:xfrm>
            <a:off x="5834743" y="1264979"/>
            <a:ext cx="6357257" cy="4686300"/>
          </a:xfrm>
          <a:prstGeom prst="rect">
            <a:avLst/>
          </a:prstGeom>
        </p:spPr>
      </p:pic>
      <p:pic>
        <p:nvPicPr>
          <p:cNvPr id="9" name="Picture 8">
            <a:extLst>
              <a:ext uri="{FF2B5EF4-FFF2-40B4-BE49-F238E27FC236}">
                <a16:creationId xmlns:a16="http://schemas.microsoft.com/office/drawing/2014/main" id="{D6E09E7B-919D-440B-87EE-7E358B9F49FE}"/>
              </a:ext>
            </a:extLst>
          </p:cNvPr>
          <p:cNvPicPr>
            <a:picLocks noChangeAspect="1"/>
          </p:cNvPicPr>
          <p:nvPr/>
        </p:nvPicPr>
        <p:blipFill>
          <a:blip r:embed="rId3"/>
          <a:stretch>
            <a:fillRect/>
          </a:stretch>
        </p:blipFill>
        <p:spPr>
          <a:xfrm>
            <a:off x="113660" y="1041198"/>
            <a:ext cx="5822683" cy="5041375"/>
          </a:xfrm>
          <a:prstGeom prst="rect">
            <a:avLst/>
          </a:prstGeom>
        </p:spPr>
      </p:pic>
      <p:sp>
        <p:nvSpPr>
          <p:cNvPr id="12" name="TextBox 11">
            <a:extLst>
              <a:ext uri="{FF2B5EF4-FFF2-40B4-BE49-F238E27FC236}">
                <a16:creationId xmlns:a16="http://schemas.microsoft.com/office/drawing/2014/main" id="{5D7AF8FF-6E36-4082-8C4B-9B5D79F22B92}"/>
              </a:ext>
            </a:extLst>
          </p:cNvPr>
          <p:cNvSpPr txBox="1"/>
          <p:nvPr/>
        </p:nvSpPr>
        <p:spPr>
          <a:xfrm>
            <a:off x="4760686" y="6218603"/>
            <a:ext cx="5108001" cy="369332"/>
          </a:xfrm>
          <a:prstGeom prst="rect">
            <a:avLst/>
          </a:prstGeom>
          <a:noFill/>
        </p:spPr>
        <p:txBody>
          <a:bodyPr wrap="none" rtlCol="0">
            <a:spAutoFit/>
          </a:bodyPr>
          <a:lstStyle/>
          <a:p>
            <a:r>
              <a:rPr lang="en-US" dirty="0">
                <a:highlight>
                  <a:srgbClr val="DFE3E9"/>
                </a:highlight>
              </a:rPr>
              <a:t>Churn is related to International plan and voice plan </a:t>
            </a:r>
          </a:p>
        </p:txBody>
      </p:sp>
    </p:spTree>
    <p:extLst>
      <p:ext uri="{BB962C8B-B14F-4D97-AF65-F5344CB8AC3E}">
        <p14:creationId xmlns:p14="http://schemas.microsoft.com/office/powerpoint/2010/main" val="1368631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6937829" y="1101303"/>
            <a:ext cx="3838221" cy="2828238"/>
          </a:xfrm>
        </p:spPr>
        <p:txBody>
          <a:bodyPr/>
          <a:lstStyle/>
          <a:p>
            <a:pPr algn="l"/>
            <a:r>
              <a:rPr lang="en-US" sz="3200" b="1" dirty="0">
                <a:latin typeface="Times New Roman" panose="02020603050405020304" pitchFamily="18" charset="0"/>
                <a:cs typeface="Times New Roman" panose="02020603050405020304" pitchFamily="18" charset="0"/>
              </a:rPr>
              <a:t>Approach</a:t>
            </a: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Side-by-side box plot &amp; cross table &amp; t-test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Since it is feasible, we will create one boxplot for each of the 16 measures plotted against each category</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want to looking to improve our understanding and to identify relationships we didn’t expect.</a:t>
            </a:r>
          </a:p>
          <a:p>
            <a:pPr marL="285750" indent="-28575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226194" y="899691"/>
            <a:ext cx="4869806" cy="1896435"/>
          </a:xfrm>
        </p:spPr>
        <p:txBody>
          <a:bodyPr/>
          <a:lstStyle/>
          <a:p>
            <a:r>
              <a:rPr lang="en-US" sz="2000" b="1" dirty="0">
                <a:latin typeface="Times New Roman" panose="02020603050405020304" pitchFamily="18" charset="0"/>
                <a:cs typeface="Times New Roman" panose="02020603050405020304" pitchFamily="18" charset="0"/>
              </a:rPr>
              <a:t>Measures(16)</a:t>
            </a:r>
            <a:endParaRPr lang="en-US" sz="2000" b="1"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i="0" u="sng" dirty="0">
                <a:effectLst/>
                <a:latin typeface="Times New Roman" panose="02020603050405020304" pitchFamily="18" charset="0"/>
                <a:cs typeface="Times New Roman" panose="02020603050405020304" pitchFamily="18" charset="0"/>
              </a:rPr>
              <a:t>Account information </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Account.length</a:t>
            </a:r>
            <a:r>
              <a:rPr lang="en-US" sz="1800" dirty="0">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Area.code</a:t>
            </a:r>
            <a:endParaRPr lang="en-US" sz="18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i="0" u="sng" dirty="0">
                <a:effectLst/>
                <a:latin typeface="Times New Roman" panose="02020603050405020304" pitchFamily="18" charset="0"/>
                <a:cs typeface="Times New Roman" panose="02020603050405020304" pitchFamily="18" charset="0"/>
              </a:rPr>
              <a:t>Message</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Number.email.messages</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i="0" u="sng" dirty="0">
                <a:effectLst/>
                <a:latin typeface="Times New Roman" panose="02020603050405020304" pitchFamily="18" charset="0"/>
                <a:cs typeface="Times New Roman" panose="02020603050405020304" pitchFamily="18" charset="0"/>
              </a:rPr>
              <a:t>Minutes</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Total.day.minutes</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Total.eve.minutes</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Total.night.minutes</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Total.intl.minutes</a:t>
            </a:r>
            <a:r>
              <a:rPr lang="en-US" sz="1800" b="0" i="0"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800" b="0" i="0" u="sng" dirty="0">
                <a:effectLst/>
                <a:latin typeface="Times New Roman" panose="02020603050405020304" pitchFamily="18" charset="0"/>
                <a:cs typeface="Times New Roman" panose="02020603050405020304" pitchFamily="18" charset="0"/>
              </a:rPr>
              <a:t>Call</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Total.day.calls</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Total.eve.calls</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Total.night.calls</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Total.intl.calls</a:t>
            </a:r>
            <a:endParaRPr lang="en-US" sz="18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i="0" u="sng" dirty="0">
                <a:effectLst/>
                <a:latin typeface="Times New Roman" panose="02020603050405020304" pitchFamily="18" charset="0"/>
                <a:cs typeface="Times New Roman" panose="02020603050405020304" pitchFamily="18" charset="0"/>
              </a:rPr>
              <a:t>Charges</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Total.day.charge</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Total.eve.charge</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Total.night.charge</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Total.intl.charge</a:t>
            </a:r>
            <a:r>
              <a:rPr lang="en-US" sz="1800" b="0" i="0"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800" b="0" i="0" u="sng" dirty="0">
                <a:effectLst/>
                <a:latin typeface="Times New Roman" panose="02020603050405020304" pitchFamily="18" charset="0"/>
                <a:cs typeface="Times New Roman" panose="02020603050405020304" pitchFamily="18" charset="0"/>
              </a:rPr>
              <a:t>Service</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Customer.service.calls</a:t>
            </a:r>
            <a:endParaRPr lang="en-US" sz="1800" dirty="0">
              <a:latin typeface="Times New Roman" panose="02020603050405020304" pitchFamily="18" charset="0"/>
              <a:cs typeface="Times New Roman" panose="02020603050405020304" pitchFamily="18" charset="0"/>
            </a:endParaRPr>
          </a:p>
          <a:p>
            <a:pPr algn="l"/>
            <a:endParaRPr lang="en-US" sz="1800" b="1"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Factors (4)</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Usage info:  State;  </a:t>
            </a:r>
            <a:r>
              <a:rPr lang="en-US" sz="1800" dirty="0" err="1">
                <a:latin typeface="Times New Roman" panose="02020603050405020304" pitchFamily="18" charset="0"/>
                <a:cs typeface="Times New Roman" panose="02020603050405020304" pitchFamily="18" charset="0"/>
              </a:rPr>
              <a:t>International.plan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Voice.mail.plan</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Churn info: Churn</a:t>
            </a:r>
          </a:p>
          <a:p>
            <a:endParaRPr lang="en-US" sz="1000"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 Measure</a:t>
            </a:r>
            <a:r>
              <a:rPr lang="en-US" sz="3200" dirty="0"/>
              <a:t>/</a:t>
            </a:r>
            <a:r>
              <a:rPr lang="en-US" altLang="zh-CN" sz="3200" dirty="0"/>
              <a:t> Category</a:t>
            </a:r>
            <a:endParaRPr lang="en-US" dirty="0"/>
          </a:p>
        </p:txBody>
      </p:sp>
    </p:spTree>
    <p:extLst>
      <p:ext uri="{BB962C8B-B14F-4D97-AF65-F5344CB8AC3E}">
        <p14:creationId xmlns:p14="http://schemas.microsoft.com/office/powerpoint/2010/main" val="68123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417604" y="1598619"/>
            <a:ext cx="2634217"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1813218" y="697116"/>
            <a:ext cx="8261276" cy="382749"/>
          </a:xfrm>
        </p:spPr>
        <p:txBody>
          <a:bodyPr/>
          <a:lstStyle/>
          <a:p>
            <a:pPr algn="ctr"/>
            <a:r>
              <a:rPr lang="en-US" sz="2000" dirty="0">
                <a:latin typeface="Times New Roman" panose="02020603050405020304" pitchFamily="18" charset="0"/>
                <a:cs typeface="Times New Roman" panose="02020603050405020304" pitchFamily="18" charset="0"/>
              </a:rPr>
              <a:t>Account Information &amp; Message &amp; Service Call (separately) by Churn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10" name="Picture 9">
            <a:extLst>
              <a:ext uri="{FF2B5EF4-FFF2-40B4-BE49-F238E27FC236}">
                <a16:creationId xmlns:a16="http://schemas.microsoft.com/office/drawing/2014/main" id="{77396627-8F3D-4149-9F33-F80B915D6849}"/>
              </a:ext>
            </a:extLst>
          </p:cNvPr>
          <p:cNvPicPr>
            <a:picLocks noChangeAspect="1"/>
          </p:cNvPicPr>
          <p:nvPr/>
        </p:nvPicPr>
        <p:blipFill>
          <a:blip r:embed="rId2"/>
          <a:stretch>
            <a:fillRect/>
          </a:stretch>
        </p:blipFill>
        <p:spPr>
          <a:xfrm>
            <a:off x="542896" y="1159899"/>
            <a:ext cx="7410450" cy="5000985"/>
          </a:xfrm>
          <a:prstGeom prst="rect">
            <a:avLst/>
          </a:prstGeom>
        </p:spPr>
      </p:pic>
      <p:pic>
        <p:nvPicPr>
          <p:cNvPr id="17" name="Picture 16">
            <a:extLst>
              <a:ext uri="{FF2B5EF4-FFF2-40B4-BE49-F238E27FC236}">
                <a16:creationId xmlns:a16="http://schemas.microsoft.com/office/drawing/2014/main" id="{C39D58AA-60CB-407D-837A-AA9DC8BA8381}"/>
              </a:ext>
            </a:extLst>
          </p:cNvPr>
          <p:cNvPicPr>
            <a:picLocks noChangeAspect="1"/>
          </p:cNvPicPr>
          <p:nvPr/>
        </p:nvPicPr>
        <p:blipFill>
          <a:blip r:embed="rId3"/>
          <a:stretch>
            <a:fillRect/>
          </a:stretch>
        </p:blipFill>
        <p:spPr>
          <a:xfrm>
            <a:off x="7953346" y="1079865"/>
            <a:ext cx="4014787" cy="3333750"/>
          </a:xfrm>
          <a:prstGeom prst="rect">
            <a:avLst/>
          </a:prstGeom>
        </p:spPr>
      </p:pic>
      <p:sp>
        <p:nvSpPr>
          <p:cNvPr id="18" name="Text Placeholder 3">
            <a:extLst>
              <a:ext uri="{FF2B5EF4-FFF2-40B4-BE49-F238E27FC236}">
                <a16:creationId xmlns:a16="http://schemas.microsoft.com/office/drawing/2014/main" id="{F954950E-CBCC-4ED4-BD73-32463296BA1C}"/>
              </a:ext>
            </a:extLst>
          </p:cNvPr>
          <p:cNvSpPr txBox="1">
            <a:spLocks/>
          </p:cNvSpPr>
          <p:nvPr/>
        </p:nvSpPr>
        <p:spPr>
          <a:xfrm>
            <a:off x="8081071" y="4770081"/>
            <a:ext cx="3887061" cy="2087919"/>
          </a:xfrm>
          <a:prstGeom prst="rect">
            <a:avLst/>
          </a:prstGeom>
          <a:solidFill>
            <a:schemeClr val="accent1">
              <a:lumMod val="40000"/>
              <a:lumOff val="60000"/>
            </a:schemeClr>
          </a:solidFill>
        </p:spPr>
        <p:txBody>
          <a:bodyPr vert="horz" lIns="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more  customer service calls and less mail messages can show that customer are on the way to leave! </a:t>
            </a:r>
          </a:p>
        </p:txBody>
      </p:sp>
    </p:spTree>
    <p:extLst>
      <p:ext uri="{BB962C8B-B14F-4D97-AF65-F5344CB8AC3E}">
        <p14:creationId xmlns:p14="http://schemas.microsoft.com/office/powerpoint/2010/main" val="1129388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998985" y="1532565"/>
            <a:ext cx="2285192"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0" y="648697"/>
            <a:ext cx="8261276" cy="382749"/>
          </a:xfrm>
        </p:spPr>
        <p:txBody>
          <a:bodyPr/>
          <a:lstStyle/>
          <a:p>
            <a:pPr algn="ctr"/>
            <a:r>
              <a:rPr lang="en-US" sz="2000" dirty="0">
                <a:latin typeface="Times New Roman" panose="02020603050405020304" pitchFamily="18" charset="0"/>
                <a:cs typeface="Times New Roman" panose="02020603050405020304" pitchFamily="18" charset="0"/>
              </a:rPr>
              <a:t>Minutes &amp; Call &amp; Charge (separately) by Churn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3" name="Picture 2">
            <a:extLst>
              <a:ext uri="{FF2B5EF4-FFF2-40B4-BE49-F238E27FC236}">
                <a16:creationId xmlns:a16="http://schemas.microsoft.com/office/drawing/2014/main" id="{B6227DA8-27B4-4833-99CF-9B8A1F5BF02D}"/>
              </a:ext>
            </a:extLst>
          </p:cNvPr>
          <p:cNvPicPr>
            <a:picLocks noChangeAspect="1"/>
          </p:cNvPicPr>
          <p:nvPr/>
        </p:nvPicPr>
        <p:blipFill>
          <a:blip r:embed="rId2"/>
          <a:stretch>
            <a:fillRect/>
          </a:stretch>
        </p:blipFill>
        <p:spPr>
          <a:xfrm>
            <a:off x="907823" y="1303791"/>
            <a:ext cx="7705725" cy="4714875"/>
          </a:xfrm>
          <a:prstGeom prst="rect">
            <a:avLst/>
          </a:prstGeom>
        </p:spPr>
      </p:pic>
    </p:spTree>
    <p:extLst>
      <p:ext uri="{BB962C8B-B14F-4D97-AF65-F5344CB8AC3E}">
        <p14:creationId xmlns:p14="http://schemas.microsoft.com/office/powerpoint/2010/main" val="399712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itle 7">
            <a:extLst>
              <a:ext uri="{FF2B5EF4-FFF2-40B4-BE49-F238E27FC236}">
                <a16:creationId xmlns:a16="http://schemas.microsoft.com/office/drawing/2014/main" id="{94EDC91D-BD1E-47D3-866B-ECBB4BAF684C}"/>
              </a:ext>
            </a:extLst>
          </p:cNvPr>
          <p:cNvSpPr>
            <a:spLocks noGrp="1"/>
          </p:cNvSpPr>
          <p:nvPr>
            <p:ph type="title"/>
          </p:nvPr>
        </p:nvSpPr>
        <p:spPr>
          <a:xfrm>
            <a:off x="640082" y="800392"/>
            <a:ext cx="10583121" cy="1212102"/>
          </a:xfrm>
        </p:spPr>
        <p:txBody>
          <a:bodyPr vert="horz" lIns="91440" tIns="45720" rIns="91440" bIns="45720" rtlCol="0" anchor="ctr">
            <a:normAutofit fontScale="90000"/>
          </a:bodyPr>
          <a:lstStyle/>
          <a:p>
            <a:r>
              <a:rPr lang="en-US" sz="4000" spc="-150" dirty="0">
                <a:solidFill>
                  <a:srgbClr val="FFFFFF"/>
                </a:solidFill>
              </a:rPr>
              <a:t>Explore Data Analysis  </a:t>
            </a:r>
            <a:r>
              <a:rPr lang="en-US" sz="4000" b="1" i="0" kern="1200" spc="-150" dirty="0">
                <a:solidFill>
                  <a:srgbClr val="FFFFFF"/>
                </a:solidFill>
                <a:latin typeface="+mj-lt"/>
                <a:ea typeface="+mj-ea"/>
                <a:cs typeface="+mj-cs"/>
              </a:rPr>
              <a:t>-- Summary</a:t>
            </a:r>
            <a:br>
              <a:rPr lang="en-US" sz="1800" b="1" i="0" kern="1200" spc="300" dirty="0">
                <a:solidFill>
                  <a:schemeClr val="bg1"/>
                </a:solidFill>
                <a:latin typeface="+mj-lt"/>
                <a:ea typeface="+mn-ea"/>
                <a:cs typeface="Arial" panose="020B0604020202020204" pitchFamily="34" charset="0"/>
              </a:rPr>
            </a:br>
            <a:r>
              <a:rPr lang="en-US" sz="1800" b="1" i="0" kern="1200" spc="300" dirty="0">
                <a:solidFill>
                  <a:schemeClr val="bg1"/>
                </a:solidFill>
                <a:latin typeface="+mj-lt"/>
                <a:ea typeface="+mn-ea"/>
                <a:cs typeface="Arial" panose="020B0604020202020204" pitchFamily="34" charset="0"/>
              </a:rPr>
              <a:t>	</a:t>
            </a:r>
            <a:r>
              <a:rPr lang="en-US" sz="4000" b="1" i="0" kern="1200" spc="-150" dirty="0">
                <a:solidFill>
                  <a:srgbClr val="FFFFFF"/>
                </a:solidFill>
                <a:latin typeface="+mj-lt"/>
                <a:ea typeface="+mj-ea"/>
                <a:cs typeface="+mj-cs"/>
              </a:rPr>
              <a:t>-- initial Data review and cleanup    </a:t>
            </a:r>
            <a:r>
              <a:rPr lang="en-US" sz="5300" b="1" i="0" kern="1200" spc="-150" dirty="0">
                <a:solidFill>
                  <a:srgbClr val="FFFFFF"/>
                </a:solidFill>
                <a:latin typeface="+mj-lt"/>
                <a:ea typeface="+mj-ea"/>
                <a:cs typeface="+mj-cs"/>
              </a:rPr>
              <a:t>-- </a:t>
            </a:r>
            <a:r>
              <a:rPr lang="en-US" sz="2700" spc="300" dirty="0">
                <a:ea typeface="+mn-ea"/>
                <a:cs typeface="Arial" panose="020B0604020202020204" pitchFamily="34" charset="0"/>
              </a:rPr>
              <a:t>Categorical Attributes</a:t>
            </a:r>
            <a:r>
              <a:rPr lang="en-US" sz="5300" b="1" i="0" kern="1200" spc="-150" dirty="0">
                <a:solidFill>
                  <a:srgbClr val="FFFFFF"/>
                </a:solidFill>
                <a:latin typeface="+mj-lt"/>
                <a:ea typeface="+mj-ea"/>
                <a:cs typeface="+mj-cs"/>
              </a:rPr>
              <a:t> </a:t>
            </a:r>
            <a:br>
              <a:rPr lang="en-US" sz="1800" b="1" i="0" kern="1200" spc="300" dirty="0">
                <a:solidFill>
                  <a:schemeClr val="bg1"/>
                </a:solidFill>
                <a:latin typeface="+mj-lt"/>
                <a:ea typeface="+mn-ea"/>
                <a:cs typeface="Arial" panose="020B0604020202020204" pitchFamily="34" charset="0"/>
              </a:rPr>
            </a:br>
            <a:r>
              <a:rPr lang="en-US" sz="1800" b="1" i="0" kern="1200" spc="300" dirty="0">
                <a:solidFill>
                  <a:schemeClr val="bg1"/>
                </a:solidFill>
                <a:latin typeface="+mj-lt"/>
                <a:ea typeface="+mn-ea"/>
                <a:cs typeface="Arial" panose="020B0604020202020204" pitchFamily="34" charset="0"/>
              </a:rPr>
              <a:t>								</a:t>
            </a:r>
            <a:endParaRPr lang="en-US" sz="4000" b="1" i="0" kern="1200" spc="-15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75F0C12C-EB79-4E7A-85A7-D7DC6F80A432}"/>
              </a:ext>
            </a:extLst>
          </p:cNvPr>
          <p:cNvSpPr txBox="1"/>
          <p:nvPr/>
        </p:nvSpPr>
        <p:spPr>
          <a:xfrm>
            <a:off x="728797" y="4177446"/>
            <a:ext cx="5491450" cy="1477328"/>
          </a:xfrm>
          <a:prstGeom prst="rect">
            <a:avLst/>
          </a:prstGeom>
          <a:noFill/>
        </p:spPr>
        <p:txBody>
          <a:bodyPr wrap="square" rtlCol="0">
            <a:spAutoFit/>
          </a:bodyPr>
          <a:lstStyle/>
          <a:p>
            <a:pPr marL="285750" indent="-285750">
              <a:buFont typeface="Arial" panose="020B0604020202020204" pitchFamily="34" charset="0"/>
              <a:buChar char="•"/>
            </a:pPr>
            <a:r>
              <a:rPr lang="en-US" sz="1800" b="1" i="0" kern="1200" spc="300" dirty="0">
                <a:latin typeface="+mj-lt"/>
                <a:ea typeface="+mn-ea"/>
                <a:cs typeface="Arial" panose="020B0604020202020204" pitchFamily="34" charset="0"/>
              </a:rPr>
              <a:t>After pre-processing</a:t>
            </a:r>
            <a:endParaRPr lang="en-US" dirty="0"/>
          </a:p>
          <a:p>
            <a:r>
              <a:rPr lang="en-US" dirty="0"/>
              <a:t>- "State": 51 unique values, factor type.</a:t>
            </a:r>
          </a:p>
          <a:p>
            <a:r>
              <a:rPr lang="en-US" dirty="0"/>
              <a:t>- "</a:t>
            </a:r>
            <a:r>
              <a:rPr lang="en-US" dirty="0" err="1"/>
              <a:t>International.plan</a:t>
            </a:r>
            <a:r>
              <a:rPr lang="en-US" dirty="0"/>
              <a:t>": Binary values(TRUE/FALSE), factor </a:t>
            </a:r>
          </a:p>
          <a:p>
            <a:r>
              <a:rPr lang="en-US" dirty="0"/>
              <a:t>- "</a:t>
            </a:r>
            <a:r>
              <a:rPr lang="en-US" dirty="0" err="1"/>
              <a:t>Voice.mail.plan</a:t>
            </a:r>
            <a:r>
              <a:rPr lang="en-US" dirty="0"/>
              <a:t>": Binary values(TRUE/FALSE), factor </a:t>
            </a:r>
          </a:p>
          <a:p>
            <a:r>
              <a:rPr lang="en-US" dirty="0"/>
              <a:t>- "Churn": Binary values(TRUE/FALSE), factor </a:t>
            </a:r>
          </a:p>
        </p:txBody>
      </p:sp>
      <p:pic>
        <p:nvPicPr>
          <p:cNvPr id="4" name="Picture 3">
            <a:extLst>
              <a:ext uri="{FF2B5EF4-FFF2-40B4-BE49-F238E27FC236}">
                <a16:creationId xmlns:a16="http://schemas.microsoft.com/office/drawing/2014/main" id="{77C6D5F8-B339-4D0B-9175-4DF6CAEC47EE}"/>
              </a:ext>
            </a:extLst>
          </p:cNvPr>
          <p:cNvPicPr>
            <a:picLocks noChangeAspect="1"/>
          </p:cNvPicPr>
          <p:nvPr/>
        </p:nvPicPr>
        <p:blipFill>
          <a:blip r:embed="rId2"/>
          <a:stretch>
            <a:fillRect/>
          </a:stretch>
        </p:blipFill>
        <p:spPr>
          <a:xfrm>
            <a:off x="6319255" y="2182645"/>
            <a:ext cx="4180114" cy="3563450"/>
          </a:xfrm>
          <a:prstGeom prst="rect">
            <a:avLst/>
          </a:prstGeom>
        </p:spPr>
      </p:pic>
      <p:pic>
        <p:nvPicPr>
          <p:cNvPr id="6" name="Picture 5">
            <a:extLst>
              <a:ext uri="{FF2B5EF4-FFF2-40B4-BE49-F238E27FC236}">
                <a16:creationId xmlns:a16="http://schemas.microsoft.com/office/drawing/2014/main" id="{E4063280-0AC8-49FA-AF5F-97E755AF2D42}"/>
              </a:ext>
            </a:extLst>
          </p:cNvPr>
          <p:cNvPicPr>
            <a:picLocks noChangeAspect="1"/>
          </p:cNvPicPr>
          <p:nvPr/>
        </p:nvPicPr>
        <p:blipFill>
          <a:blip r:embed="rId3"/>
          <a:stretch>
            <a:fillRect/>
          </a:stretch>
        </p:blipFill>
        <p:spPr>
          <a:xfrm>
            <a:off x="1354272" y="5740622"/>
            <a:ext cx="9328242" cy="1076325"/>
          </a:xfrm>
          <a:prstGeom prst="rect">
            <a:avLst/>
          </a:prstGeom>
        </p:spPr>
      </p:pic>
      <p:pic>
        <p:nvPicPr>
          <p:cNvPr id="12" name="Picture 11">
            <a:extLst>
              <a:ext uri="{FF2B5EF4-FFF2-40B4-BE49-F238E27FC236}">
                <a16:creationId xmlns:a16="http://schemas.microsoft.com/office/drawing/2014/main" id="{72BABD19-BBC3-424F-8E55-4A2761AEB0D1}"/>
              </a:ext>
            </a:extLst>
          </p:cNvPr>
          <p:cNvPicPr>
            <a:picLocks noChangeAspect="1"/>
          </p:cNvPicPr>
          <p:nvPr/>
        </p:nvPicPr>
        <p:blipFill rotWithShape="1">
          <a:blip r:embed="rId4"/>
          <a:srcRect t="6165" b="2"/>
          <a:stretch/>
        </p:blipFill>
        <p:spPr>
          <a:xfrm>
            <a:off x="812935" y="3121480"/>
            <a:ext cx="5424586" cy="960228"/>
          </a:xfrm>
          <a:prstGeom prst="rect">
            <a:avLst/>
          </a:prstGeom>
        </p:spPr>
      </p:pic>
    </p:spTree>
    <p:extLst>
      <p:ext uri="{BB962C8B-B14F-4D97-AF65-F5344CB8AC3E}">
        <p14:creationId xmlns:p14="http://schemas.microsoft.com/office/powerpoint/2010/main" val="41227140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9479787" y="1532565"/>
            <a:ext cx="2285192" cy="2749149"/>
          </a:xfrm>
          <a:solidFill>
            <a:schemeClr val="accent1">
              <a:lumMod val="40000"/>
              <a:lumOff val="60000"/>
            </a:schemeClr>
          </a:solidFill>
        </p:spPr>
        <p:txBody>
          <a:bodyPr/>
          <a:lstStyle/>
          <a:p>
            <a:r>
              <a:rPr lang="en-US" sz="2000" dirty="0"/>
              <a:t>It is surprising to see that the customer who are active in using calls are also the group that more likely to leave the telecom business </a:t>
            </a:r>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0" y="648697"/>
            <a:ext cx="8261276" cy="382749"/>
          </a:xfrm>
        </p:spPr>
        <p:txBody>
          <a:bodyPr/>
          <a:lstStyle/>
          <a:p>
            <a:pPr algn="ctr"/>
            <a:r>
              <a:rPr lang="en-US" sz="2000" dirty="0">
                <a:latin typeface="Times New Roman" panose="02020603050405020304" pitchFamily="18" charset="0"/>
                <a:cs typeface="Times New Roman" panose="02020603050405020304" pitchFamily="18" charset="0"/>
              </a:rPr>
              <a:t>Minutes &amp; Call &amp; Charge (separately) by Churn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7" name="Picture 6">
            <a:extLst>
              <a:ext uri="{FF2B5EF4-FFF2-40B4-BE49-F238E27FC236}">
                <a16:creationId xmlns:a16="http://schemas.microsoft.com/office/drawing/2014/main" id="{ADBC8709-CF16-4D26-8F22-4ADC28BEC453}"/>
              </a:ext>
            </a:extLst>
          </p:cNvPr>
          <p:cNvPicPr>
            <a:picLocks noChangeAspect="1"/>
          </p:cNvPicPr>
          <p:nvPr/>
        </p:nvPicPr>
        <p:blipFill>
          <a:blip r:embed="rId2"/>
          <a:stretch>
            <a:fillRect/>
          </a:stretch>
        </p:blipFill>
        <p:spPr>
          <a:xfrm>
            <a:off x="1299300" y="1031446"/>
            <a:ext cx="3217801" cy="5826554"/>
          </a:xfrm>
          <a:prstGeom prst="rect">
            <a:avLst/>
          </a:prstGeom>
        </p:spPr>
      </p:pic>
      <p:pic>
        <p:nvPicPr>
          <p:cNvPr id="8" name="Picture 7">
            <a:extLst>
              <a:ext uri="{FF2B5EF4-FFF2-40B4-BE49-F238E27FC236}">
                <a16:creationId xmlns:a16="http://schemas.microsoft.com/office/drawing/2014/main" id="{58C9B212-D15D-4E9D-80F3-1C6A784E7C4B}"/>
              </a:ext>
            </a:extLst>
          </p:cNvPr>
          <p:cNvPicPr>
            <a:picLocks noChangeAspect="1"/>
          </p:cNvPicPr>
          <p:nvPr/>
        </p:nvPicPr>
        <p:blipFill>
          <a:blip r:embed="rId3"/>
          <a:stretch>
            <a:fillRect/>
          </a:stretch>
        </p:blipFill>
        <p:spPr>
          <a:xfrm>
            <a:off x="4517101" y="1223049"/>
            <a:ext cx="4543995" cy="4411902"/>
          </a:xfrm>
          <a:prstGeom prst="rect">
            <a:avLst/>
          </a:prstGeom>
        </p:spPr>
      </p:pic>
    </p:spTree>
    <p:extLst>
      <p:ext uri="{BB962C8B-B14F-4D97-AF65-F5344CB8AC3E}">
        <p14:creationId xmlns:p14="http://schemas.microsoft.com/office/powerpoint/2010/main" val="3703032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417604" y="1598619"/>
            <a:ext cx="2634217"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1813218" y="888490"/>
            <a:ext cx="8261276" cy="382749"/>
          </a:xfrm>
        </p:spPr>
        <p:txBody>
          <a:bodyPr/>
          <a:lstStyle/>
          <a:p>
            <a:pPr algn="ctr"/>
            <a:r>
              <a:rPr lang="en-US" sz="2000" dirty="0">
                <a:latin typeface="Times New Roman" panose="02020603050405020304" pitchFamily="18" charset="0"/>
                <a:cs typeface="Times New Roman" panose="02020603050405020304" pitchFamily="18" charset="0"/>
              </a:rPr>
              <a:t>Account Information &amp; Message &amp; Service Call (separately) by International Plan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3" name="Picture 2">
            <a:extLst>
              <a:ext uri="{FF2B5EF4-FFF2-40B4-BE49-F238E27FC236}">
                <a16:creationId xmlns:a16="http://schemas.microsoft.com/office/drawing/2014/main" id="{6F597034-C46A-48A1-AC0F-3CEBA4A2F161}"/>
              </a:ext>
            </a:extLst>
          </p:cNvPr>
          <p:cNvPicPr>
            <a:picLocks noChangeAspect="1"/>
          </p:cNvPicPr>
          <p:nvPr/>
        </p:nvPicPr>
        <p:blipFill>
          <a:blip r:embed="rId2"/>
          <a:stretch>
            <a:fillRect/>
          </a:stretch>
        </p:blipFill>
        <p:spPr>
          <a:xfrm>
            <a:off x="1914979" y="1496948"/>
            <a:ext cx="7200900" cy="4657725"/>
          </a:xfrm>
          <a:prstGeom prst="rect">
            <a:avLst/>
          </a:prstGeom>
        </p:spPr>
      </p:pic>
    </p:spTree>
    <p:extLst>
      <p:ext uri="{BB962C8B-B14F-4D97-AF65-F5344CB8AC3E}">
        <p14:creationId xmlns:p14="http://schemas.microsoft.com/office/powerpoint/2010/main" val="2500446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998985" y="1532565"/>
            <a:ext cx="2285192"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410972" y="744257"/>
            <a:ext cx="8261276" cy="382749"/>
          </a:xfrm>
        </p:spPr>
        <p:txBody>
          <a:bodyPr/>
          <a:lstStyle/>
          <a:p>
            <a:pPr algn="ctr"/>
            <a:r>
              <a:rPr lang="en-US" sz="2000" dirty="0">
                <a:latin typeface="Times New Roman" panose="02020603050405020304" pitchFamily="18" charset="0"/>
                <a:cs typeface="Times New Roman" panose="02020603050405020304" pitchFamily="18" charset="0"/>
              </a:rPr>
              <a:t>Minutes &amp; Call &amp; Charge (separately) by International Plan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7" name="Picture 6">
            <a:extLst>
              <a:ext uri="{FF2B5EF4-FFF2-40B4-BE49-F238E27FC236}">
                <a16:creationId xmlns:a16="http://schemas.microsoft.com/office/drawing/2014/main" id="{33EDC9F8-70B6-4DCB-B6B5-6274C06AB1DD}"/>
              </a:ext>
            </a:extLst>
          </p:cNvPr>
          <p:cNvPicPr>
            <a:picLocks noChangeAspect="1"/>
          </p:cNvPicPr>
          <p:nvPr/>
        </p:nvPicPr>
        <p:blipFill>
          <a:blip r:embed="rId2"/>
          <a:stretch>
            <a:fillRect/>
          </a:stretch>
        </p:blipFill>
        <p:spPr>
          <a:xfrm>
            <a:off x="1813218" y="1200724"/>
            <a:ext cx="7267575" cy="4686300"/>
          </a:xfrm>
          <a:prstGeom prst="rect">
            <a:avLst/>
          </a:prstGeom>
        </p:spPr>
      </p:pic>
    </p:spTree>
    <p:extLst>
      <p:ext uri="{BB962C8B-B14F-4D97-AF65-F5344CB8AC3E}">
        <p14:creationId xmlns:p14="http://schemas.microsoft.com/office/powerpoint/2010/main" val="1097662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417604" y="1598619"/>
            <a:ext cx="2634217"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1335314" y="888490"/>
            <a:ext cx="9058494" cy="382749"/>
          </a:xfrm>
        </p:spPr>
        <p:txBody>
          <a:bodyPr/>
          <a:lstStyle/>
          <a:p>
            <a:pPr algn="ctr"/>
            <a:r>
              <a:rPr lang="en-US" sz="2000" dirty="0">
                <a:latin typeface="Times New Roman" panose="02020603050405020304" pitchFamily="18" charset="0"/>
                <a:cs typeface="Times New Roman" panose="02020603050405020304" pitchFamily="18" charset="0"/>
              </a:rPr>
              <a:t>Account Information &amp; Message &amp; Service Call (separately) by Voice mail Plan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13" name="Picture 12">
            <a:extLst>
              <a:ext uri="{FF2B5EF4-FFF2-40B4-BE49-F238E27FC236}">
                <a16:creationId xmlns:a16="http://schemas.microsoft.com/office/drawing/2014/main" id="{36E419EB-15D4-4188-BBAC-55767D175520}"/>
              </a:ext>
            </a:extLst>
          </p:cNvPr>
          <p:cNvPicPr>
            <a:picLocks noChangeAspect="1"/>
          </p:cNvPicPr>
          <p:nvPr/>
        </p:nvPicPr>
        <p:blipFill>
          <a:blip r:embed="rId2"/>
          <a:stretch>
            <a:fillRect/>
          </a:stretch>
        </p:blipFill>
        <p:spPr>
          <a:xfrm>
            <a:off x="1140179" y="1471548"/>
            <a:ext cx="7124700" cy="4686300"/>
          </a:xfrm>
          <a:prstGeom prst="rect">
            <a:avLst/>
          </a:prstGeom>
        </p:spPr>
      </p:pic>
    </p:spTree>
    <p:extLst>
      <p:ext uri="{BB962C8B-B14F-4D97-AF65-F5344CB8AC3E}">
        <p14:creationId xmlns:p14="http://schemas.microsoft.com/office/powerpoint/2010/main" val="3396963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998985" y="1532565"/>
            <a:ext cx="2285192"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1813218" y="697116"/>
            <a:ext cx="8261276" cy="382749"/>
          </a:xfrm>
        </p:spPr>
        <p:txBody>
          <a:bodyPr/>
          <a:lstStyle/>
          <a:p>
            <a:pPr algn="ctr"/>
            <a:r>
              <a:rPr lang="en-US" sz="2000" dirty="0">
                <a:latin typeface="Times New Roman" panose="02020603050405020304" pitchFamily="18" charset="0"/>
                <a:cs typeface="Times New Roman" panose="02020603050405020304" pitchFamily="18" charset="0"/>
              </a:rPr>
              <a:t>Minutes &amp; Call &amp; Charge (separately) by Voice mail Plan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12" name="Picture 11">
            <a:extLst>
              <a:ext uri="{FF2B5EF4-FFF2-40B4-BE49-F238E27FC236}">
                <a16:creationId xmlns:a16="http://schemas.microsoft.com/office/drawing/2014/main" id="{45BC142C-73AA-4529-B298-76CD6D5E4B1D}"/>
              </a:ext>
            </a:extLst>
          </p:cNvPr>
          <p:cNvPicPr>
            <a:picLocks noChangeAspect="1"/>
          </p:cNvPicPr>
          <p:nvPr/>
        </p:nvPicPr>
        <p:blipFill>
          <a:blip r:embed="rId2"/>
          <a:stretch>
            <a:fillRect/>
          </a:stretch>
        </p:blipFill>
        <p:spPr>
          <a:xfrm>
            <a:off x="1170215" y="1199184"/>
            <a:ext cx="7239000" cy="4705350"/>
          </a:xfrm>
          <a:prstGeom prst="rect">
            <a:avLst/>
          </a:prstGeom>
        </p:spPr>
      </p:pic>
    </p:spTree>
    <p:extLst>
      <p:ext uri="{BB962C8B-B14F-4D97-AF65-F5344CB8AC3E}">
        <p14:creationId xmlns:p14="http://schemas.microsoft.com/office/powerpoint/2010/main" val="682248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998985" y="1532565"/>
            <a:ext cx="2285192"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603535" y="751319"/>
            <a:ext cx="8261276" cy="382749"/>
          </a:xfrm>
        </p:spPr>
        <p:txBody>
          <a:bodyPr/>
          <a:lstStyle/>
          <a:p>
            <a:pPr algn="ctr"/>
            <a:r>
              <a:rPr lang="en-US" sz="2000" dirty="0">
                <a:latin typeface="Times New Roman" panose="02020603050405020304" pitchFamily="18" charset="0"/>
                <a:cs typeface="Times New Roman" panose="02020603050405020304" pitchFamily="18" charset="0"/>
              </a:rPr>
              <a:t>Account Information &amp; Message &amp; Service Call (separately)  by State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13" name="Picture 12">
            <a:extLst>
              <a:ext uri="{FF2B5EF4-FFF2-40B4-BE49-F238E27FC236}">
                <a16:creationId xmlns:a16="http://schemas.microsoft.com/office/drawing/2014/main" id="{412014D4-D8F9-41DC-B0EA-C9FA8704C9EB}"/>
              </a:ext>
            </a:extLst>
          </p:cNvPr>
          <p:cNvPicPr>
            <a:picLocks noChangeAspect="1"/>
          </p:cNvPicPr>
          <p:nvPr/>
        </p:nvPicPr>
        <p:blipFill>
          <a:blip r:embed="rId2"/>
          <a:stretch>
            <a:fillRect/>
          </a:stretch>
        </p:blipFill>
        <p:spPr>
          <a:xfrm>
            <a:off x="1690272" y="1134068"/>
            <a:ext cx="7308713" cy="4847595"/>
          </a:xfrm>
          <a:prstGeom prst="rect">
            <a:avLst/>
          </a:prstGeom>
        </p:spPr>
      </p:pic>
    </p:spTree>
    <p:extLst>
      <p:ext uri="{BB962C8B-B14F-4D97-AF65-F5344CB8AC3E}">
        <p14:creationId xmlns:p14="http://schemas.microsoft.com/office/powerpoint/2010/main" val="832479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417604" y="1598619"/>
            <a:ext cx="2634217"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09288" y="839858"/>
            <a:ext cx="8261276" cy="382749"/>
          </a:xfrm>
        </p:spPr>
        <p:txBody>
          <a:bodyPr/>
          <a:lstStyle/>
          <a:p>
            <a:pPr algn="ctr"/>
            <a:r>
              <a:rPr lang="en-US" sz="2000" dirty="0">
                <a:latin typeface="Times New Roman" panose="02020603050405020304" pitchFamily="18" charset="0"/>
                <a:cs typeface="Times New Roman" panose="02020603050405020304" pitchFamily="18" charset="0"/>
              </a:rPr>
              <a:t>Minutes &amp; Call &amp; Charge (separately) by State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15" name="Picture 14">
            <a:extLst>
              <a:ext uri="{FF2B5EF4-FFF2-40B4-BE49-F238E27FC236}">
                <a16:creationId xmlns:a16="http://schemas.microsoft.com/office/drawing/2014/main" id="{1594639F-D452-4193-AA11-6003A42F5B2C}"/>
              </a:ext>
            </a:extLst>
          </p:cNvPr>
          <p:cNvPicPr>
            <a:picLocks noChangeAspect="1"/>
          </p:cNvPicPr>
          <p:nvPr/>
        </p:nvPicPr>
        <p:blipFill>
          <a:blip r:embed="rId2"/>
          <a:stretch>
            <a:fillRect/>
          </a:stretch>
        </p:blipFill>
        <p:spPr>
          <a:xfrm>
            <a:off x="1534178" y="1343783"/>
            <a:ext cx="7258050" cy="4944085"/>
          </a:xfrm>
          <a:prstGeom prst="rect">
            <a:avLst/>
          </a:prstGeom>
        </p:spPr>
      </p:pic>
    </p:spTree>
    <p:extLst>
      <p:ext uri="{BB962C8B-B14F-4D97-AF65-F5344CB8AC3E}">
        <p14:creationId xmlns:p14="http://schemas.microsoft.com/office/powerpoint/2010/main" val="5126013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E0247B-B829-4CA6-9A6B-AB08B3AA4BF4}"/>
              </a:ext>
            </a:extLst>
          </p:cNvPr>
          <p:cNvSpPr>
            <a:spLocks noGrp="1"/>
          </p:cNvSpPr>
          <p:nvPr>
            <p:ph type="body" sz="quarter" idx="11"/>
          </p:nvPr>
        </p:nvSpPr>
        <p:spPr>
          <a:xfrm>
            <a:off x="8417604" y="1598619"/>
            <a:ext cx="2634217" cy="1896435"/>
          </a:xfrm>
        </p:spPr>
        <p:txBody>
          <a:bodyPr/>
          <a:lstStyle/>
          <a:p>
            <a:endParaRPr lang="en-US" dirty="0"/>
          </a:p>
        </p:txBody>
      </p:sp>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09288" y="839858"/>
            <a:ext cx="8261276" cy="382749"/>
          </a:xfrm>
        </p:spPr>
        <p:txBody>
          <a:bodyPr/>
          <a:lstStyle/>
          <a:p>
            <a:pPr algn="ctr"/>
            <a:r>
              <a:rPr lang="en-US" sz="2000" dirty="0">
                <a:latin typeface="Times New Roman" panose="02020603050405020304" pitchFamily="18" charset="0"/>
                <a:cs typeface="Times New Roman" panose="02020603050405020304" pitchFamily="18" charset="0"/>
              </a:rPr>
              <a:t>T test</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Bivariate Analysis		</a:t>
            </a:r>
            <a:r>
              <a:rPr lang="en-US" altLang="zh-CN" sz="3200" dirty="0"/>
              <a:t>Measure</a:t>
            </a:r>
            <a:r>
              <a:rPr lang="en-US" sz="3200" dirty="0"/>
              <a:t>/</a:t>
            </a:r>
            <a:r>
              <a:rPr lang="en-US" altLang="zh-CN" sz="3200" dirty="0"/>
              <a:t> Category</a:t>
            </a:r>
            <a:endParaRPr lang="en-US" dirty="0"/>
          </a:p>
        </p:txBody>
      </p:sp>
      <p:pic>
        <p:nvPicPr>
          <p:cNvPr id="7" name="Picture 6">
            <a:extLst>
              <a:ext uri="{FF2B5EF4-FFF2-40B4-BE49-F238E27FC236}">
                <a16:creationId xmlns:a16="http://schemas.microsoft.com/office/drawing/2014/main" id="{57A4E3DD-15E3-41CE-9EDF-A7972B63D19A}"/>
              </a:ext>
            </a:extLst>
          </p:cNvPr>
          <p:cNvPicPr>
            <a:picLocks noChangeAspect="1"/>
          </p:cNvPicPr>
          <p:nvPr/>
        </p:nvPicPr>
        <p:blipFill>
          <a:blip r:embed="rId2"/>
          <a:stretch>
            <a:fillRect/>
          </a:stretch>
        </p:blipFill>
        <p:spPr>
          <a:xfrm>
            <a:off x="995362" y="1222607"/>
            <a:ext cx="10201275" cy="4181475"/>
          </a:xfrm>
          <a:prstGeom prst="rect">
            <a:avLst/>
          </a:prstGeom>
        </p:spPr>
      </p:pic>
    </p:spTree>
    <p:extLst>
      <p:ext uri="{BB962C8B-B14F-4D97-AF65-F5344CB8AC3E}">
        <p14:creationId xmlns:p14="http://schemas.microsoft.com/office/powerpoint/2010/main" val="48350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09288" y="839858"/>
            <a:ext cx="8261276" cy="382749"/>
          </a:xfrm>
        </p:spPr>
        <p:txBody>
          <a:bodyPr/>
          <a:lstStyle/>
          <a:p>
            <a:pPr algn="ctr"/>
            <a:r>
              <a:rPr lang="en-US" sz="2000" dirty="0">
                <a:latin typeface="Times New Roman" panose="02020603050405020304" pitchFamily="18" charset="0"/>
                <a:cs typeface="Times New Roman" panose="02020603050405020304" pitchFamily="18" charset="0"/>
              </a:rPr>
              <a:t>Summary</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486447" y="1549235"/>
            <a:ext cx="5799724" cy="1896435"/>
          </a:xfrm>
        </p:spPr>
        <p:txBody>
          <a:bodyPr/>
          <a:lstStyle/>
          <a:p>
            <a:r>
              <a:rPr lang="en-US" sz="2400" dirty="0"/>
              <a:t>The user activity can reflect whether the customer leave or not, company need to mail or message the active customers in order to solve their problems in time.</a:t>
            </a:r>
          </a:p>
        </p:txBody>
      </p:sp>
      <p:sp>
        <p:nvSpPr>
          <p:cNvPr id="11" name="Title 1">
            <a:extLst>
              <a:ext uri="{FF2B5EF4-FFF2-40B4-BE49-F238E27FC236}">
                <a16:creationId xmlns:a16="http://schemas.microsoft.com/office/drawing/2014/main" id="{C9FAFCE5-D155-4948-8C0F-ED25EF2991C7}"/>
              </a:ext>
            </a:extLst>
          </p:cNvPr>
          <p:cNvSpPr txBox="1">
            <a:spLocks/>
          </p:cNvSpPr>
          <p:nvPr/>
        </p:nvSpPr>
        <p:spPr>
          <a:xfrm>
            <a:off x="0" y="-662782"/>
            <a:ext cx="12192000"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dirty="0"/>
              <a:t>Draft</a:t>
            </a:r>
          </a:p>
        </p:txBody>
      </p:sp>
    </p:spTree>
    <p:extLst>
      <p:ext uri="{BB962C8B-B14F-4D97-AF65-F5344CB8AC3E}">
        <p14:creationId xmlns:p14="http://schemas.microsoft.com/office/powerpoint/2010/main" val="840314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4"/>
          </p:nvPr>
        </p:nvSpPr>
        <p:spPr/>
        <p:txBody>
          <a:bodyPr/>
          <a:lstStyle/>
          <a:p>
            <a:r>
              <a:rPr lang="en-US" dirty="0"/>
              <a:t>Click to Add </a:t>
            </a:r>
            <a:br>
              <a:rPr lang="en-US" dirty="0"/>
            </a:br>
            <a:r>
              <a:rPr lang="en-US" dirty="0"/>
              <a:t>Picture Title Here </a:t>
            </a:r>
          </a:p>
        </p:txBody>
      </p:sp>
    </p:spTree>
    <p:extLst>
      <p:ext uri="{BB962C8B-B14F-4D97-AF65-F5344CB8AC3E}">
        <p14:creationId xmlns:p14="http://schemas.microsoft.com/office/powerpoint/2010/main" val="141592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DAA2EFE-E2C5-4947-8A2A-F5259414292E}"/>
              </a:ext>
            </a:extLst>
          </p:cNvPr>
          <p:cNvSpPr>
            <a:spLocks noGrp="1"/>
          </p:cNvSpPr>
          <p:nvPr>
            <p:ph type="body" sz="quarter" idx="12"/>
          </p:nvPr>
        </p:nvSpPr>
        <p:spPr>
          <a:xfrm>
            <a:off x="4524218" y="821878"/>
            <a:ext cx="3686025" cy="382749"/>
          </a:xfrm>
        </p:spPr>
        <p:txBody>
          <a:bodyPr>
            <a:normAutofit fontScale="55000" lnSpcReduction="20000"/>
          </a:bodyPr>
          <a:lstStyle/>
          <a:p>
            <a:r>
              <a:rPr lang="en-US" sz="4500" dirty="0">
                <a:solidFill>
                  <a:schemeClr val="accent2">
                    <a:lumMod val="60000"/>
                    <a:lumOff val="40000"/>
                  </a:schemeClr>
                </a:solidFill>
              </a:rPr>
              <a:t>Message</a:t>
            </a:r>
            <a:endParaRPr lang="en-US" dirty="0">
              <a:solidFill>
                <a:schemeClr val="accent2">
                  <a:lumMod val="60000"/>
                  <a:lumOff val="40000"/>
                </a:schemeClr>
              </a:solidFill>
            </a:endParaRPr>
          </a:p>
        </p:txBody>
      </p:sp>
      <p:sp>
        <p:nvSpPr>
          <p:cNvPr id="7" name="Text Placeholder 6">
            <a:extLst>
              <a:ext uri="{FF2B5EF4-FFF2-40B4-BE49-F238E27FC236}">
                <a16:creationId xmlns:a16="http://schemas.microsoft.com/office/drawing/2014/main" id="{74E0A87F-81EE-407B-BC5D-5CDC1F25506D}"/>
              </a:ext>
            </a:extLst>
          </p:cNvPr>
          <p:cNvSpPr>
            <a:spLocks noGrp="1"/>
          </p:cNvSpPr>
          <p:nvPr>
            <p:ph type="body" sz="quarter" idx="14"/>
          </p:nvPr>
        </p:nvSpPr>
        <p:spPr>
          <a:xfrm>
            <a:off x="8533990" y="805163"/>
            <a:ext cx="3658010" cy="382749"/>
          </a:xfrm>
        </p:spPr>
        <p:txBody>
          <a:bodyPr>
            <a:normAutofit fontScale="92500" lnSpcReduction="10000"/>
          </a:bodyPr>
          <a:lstStyle/>
          <a:p>
            <a:r>
              <a:rPr lang="en-US" sz="2400" dirty="0">
                <a:solidFill>
                  <a:schemeClr val="accent4">
                    <a:lumMod val="20000"/>
                    <a:lumOff val="80000"/>
                  </a:schemeClr>
                </a:solidFill>
              </a:rPr>
              <a:t>Customer service calls</a:t>
            </a:r>
          </a:p>
        </p:txBody>
      </p:sp>
      <p:sp>
        <p:nvSpPr>
          <p:cNvPr id="11" name="TextBox 10">
            <a:extLst>
              <a:ext uri="{FF2B5EF4-FFF2-40B4-BE49-F238E27FC236}">
                <a16:creationId xmlns:a16="http://schemas.microsoft.com/office/drawing/2014/main" id="{5AD8CA9D-4149-4A40-9C9F-EB74535A2991}"/>
              </a:ext>
            </a:extLst>
          </p:cNvPr>
          <p:cNvSpPr txBox="1"/>
          <p:nvPr/>
        </p:nvSpPr>
        <p:spPr>
          <a:xfrm>
            <a:off x="1408121" y="73344"/>
            <a:ext cx="9375758" cy="707886"/>
          </a:xfrm>
          <a:prstGeom prst="rect">
            <a:avLst/>
          </a:prstGeom>
          <a:noFill/>
        </p:spPr>
        <p:txBody>
          <a:bodyPr wrap="square">
            <a:spAutoFit/>
          </a:bodyPr>
          <a:lstStyle/>
          <a:p>
            <a:pPr algn="dist"/>
            <a:r>
              <a:rPr lang="en-US" sz="4000" b="1" i="0" kern="1200" spc="-150" dirty="0">
                <a:solidFill>
                  <a:schemeClr val="accent5">
                    <a:lumMod val="60000"/>
                    <a:lumOff val="40000"/>
                  </a:schemeClr>
                </a:solidFill>
                <a:latin typeface="+mj-lt"/>
                <a:ea typeface="+mj-ea"/>
                <a:cs typeface="+mj-cs"/>
              </a:rPr>
              <a:t>EDA Univariate Analysis</a:t>
            </a:r>
            <a:endParaRPr lang="en-US" sz="4000" dirty="0">
              <a:solidFill>
                <a:schemeClr val="accent5">
                  <a:lumMod val="60000"/>
                  <a:lumOff val="40000"/>
                </a:schemeClr>
              </a:solidFill>
            </a:endParaRPr>
          </a:p>
        </p:txBody>
      </p:sp>
      <p:sp>
        <p:nvSpPr>
          <p:cNvPr id="12" name="Text Placeholder 5">
            <a:extLst>
              <a:ext uri="{FF2B5EF4-FFF2-40B4-BE49-F238E27FC236}">
                <a16:creationId xmlns:a16="http://schemas.microsoft.com/office/drawing/2014/main" id="{AC360500-EB7A-4052-9D81-E156C119D1EB}"/>
              </a:ext>
            </a:extLst>
          </p:cNvPr>
          <p:cNvSpPr txBox="1">
            <a:spLocks/>
          </p:cNvSpPr>
          <p:nvPr/>
        </p:nvSpPr>
        <p:spPr>
          <a:xfrm>
            <a:off x="555198" y="781230"/>
            <a:ext cx="3867419" cy="382749"/>
          </a:xfrm>
          <a:prstGeom prst="rect">
            <a:avLst/>
          </a:prstGeom>
        </p:spPr>
        <p:txBody>
          <a:bodyPr vert="horz" lIns="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accent2">
                    <a:lumMod val="75000"/>
                  </a:schemeClr>
                </a:solidFill>
              </a:rPr>
              <a:t>Account Information</a:t>
            </a:r>
            <a:endParaRPr lang="en-US" sz="2400" dirty="0">
              <a:solidFill>
                <a:schemeClr val="accent2">
                  <a:lumMod val="75000"/>
                </a:schemeClr>
              </a:solidFill>
            </a:endParaRPr>
          </a:p>
        </p:txBody>
      </p:sp>
      <p:pic>
        <p:nvPicPr>
          <p:cNvPr id="16" name="Picture 15">
            <a:extLst>
              <a:ext uri="{FF2B5EF4-FFF2-40B4-BE49-F238E27FC236}">
                <a16:creationId xmlns:a16="http://schemas.microsoft.com/office/drawing/2014/main" id="{8B4DF282-A308-426B-BAB5-718132646756}"/>
              </a:ext>
            </a:extLst>
          </p:cNvPr>
          <p:cNvPicPr>
            <a:picLocks noChangeAspect="1"/>
          </p:cNvPicPr>
          <p:nvPr/>
        </p:nvPicPr>
        <p:blipFill>
          <a:blip r:embed="rId2"/>
          <a:stretch>
            <a:fillRect/>
          </a:stretch>
        </p:blipFill>
        <p:spPr>
          <a:xfrm>
            <a:off x="262856" y="1204627"/>
            <a:ext cx="2946400" cy="2775167"/>
          </a:xfrm>
          <a:prstGeom prst="rect">
            <a:avLst/>
          </a:prstGeom>
        </p:spPr>
      </p:pic>
      <p:pic>
        <p:nvPicPr>
          <p:cNvPr id="18" name="Picture 17">
            <a:extLst>
              <a:ext uri="{FF2B5EF4-FFF2-40B4-BE49-F238E27FC236}">
                <a16:creationId xmlns:a16="http://schemas.microsoft.com/office/drawing/2014/main" id="{8CD44AEE-C676-4C94-A9EA-B3F288E4F060}"/>
              </a:ext>
            </a:extLst>
          </p:cNvPr>
          <p:cNvPicPr>
            <a:picLocks noChangeAspect="1"/>
          </p:cNvPicPr>
          <p:nvPr/>
        </p:nvPicPr>
        <p:blipFill>
          <a:blip r:embed="rId3"/>
          <a:stretch>
            <a:fillRect/>
          </a:stretch>
        </p:blipFill>
        <p:spPr>
          <a:xfrm>
            <a:off x="4894727" y="1342341"/>
            <a:ext cx="2402546" cy="2449514"/>
          </a:xfrm>
          <a:prstGeom prst="rect">
            <a:avLst/>
          </a:prstGeom>
        </p:spPr>
      </p:pic>
      <p:pic>
        <p:nvPicPr>
          <p:cNvPr id="20" name="Picture 19">
            <a:extLst>
              <a:ext uri="{FF2B5EF4-FFF2-40B4-BE49-F238E27FC236}">
                <a16:creationId xmlns:a16="http://schemas.microsoft.com/office/drawing/2014/main" id="{F1697F6C-1CBC-44B9-9F9A-4177B0D1818C}"/>
              </a:ext>
            </a:extLst>
          </p:cNvPr>
          <p:cNvPicPr>
            <a:picLocks noChangeAspect="1"/>
          </p:cNvPicPr>
          <p:nvPr/>
        </p:nvPicPr>
        <p:blipFill>
          <a:blip r:embed="rId4"/>
          <a:stretch>
            <a:fillRect/>
          </a:stretch>
        </p:blipFill>
        <p:spPr>
          <a:xfrm>
            <a:off x="8982743" y="1342342"/>
            <a:ext cx="2428229" cy="2449514"/>
          </a:xfrm>
          <a:prstGeom prst="rect">
            <a:avLst/>
          </a:prstGeom>
        </p:spPr>
      </p:pic>
      <p:sp>
        <p:nvSpPr>
          <p:cNvPr id="9" name="Text Placeholder 5">
            <a:extLst>
              <a:ext uri="{FF2B5EF4-FFF2-40B4-BE49-F238E27FC236}">
                <a16:creationId xmlns:a16="http://schemas.microsoft.com/office/drawing/2014/main" id="{E84AEC7B-8F4D-48F6-865F-1E1124B025C1}"/>
              </a:ext>
            </a:extLst>
          </p:cNvPr>
          <p:cNvSpPr txBox="1">
            <a:spLocks/>
          </p:cNvSpPr>
          <p:nvPr/>
        </p:nvSpPr>
        <p:spPr>
          <a:xfrm>
            <a:off x="4627778" y="4010717"/>
            <a:ext cx="3615747" cy="295418"/>
          </a:xfrm>
          <a:prstGeom prst="rect">
            <a:avLst/>
          </a:prstGeom>
        </p:spPr>
        <p:txBody>
          <a:bodyPr vert="horz" lIns="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2">
                    <a:lumMod val="60000"/>
                    <a:lumOff val="40000"/>
                  </a:schemeClr>
                </a:solidFill>
              </a:rPr>
              <a:t>Calls</a:t>
            </a:r>
          </a:p>
        </p:txBody>
      </p:sp>
      <p:sp>
        <p:nvSpPr>
          <p:cNvPr id="10" name="Text Placeholder 6">
            <a:extLst>
              <a:ext uri="{FF2B5EF4-FFF2-40B4-BE49-F238E27FC236}">
                <a16:creationId xmlns:a16="http://schemas.microsoft.com/office/drawing/2014/main" id="{9BA80563-F85F-469C-891D-31B1B7DD8307}"/>
              </a:ext>
            </a:extLst>
          </p:cNvPr>
          <p:cNvSpPr txBox="1">
            <a:spLocks/>
          </p:cNvSpPr>
          <p:nvPr/>
        </p:nvSpPr>
        <p:spPr>
          <a:xfrm>
            <a:off x="8603734" y="3937732"/>
            <a:ext cx="3588266" cy="295418"/>
          </a:xfrm>
          <a:prstGeom prst="rect">
            <a:avLst/>
          </a:prstGeom>
        </p:spPr>
        <p:txBody>
          <a:bodyPr vert="horz" lIns="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dirty="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4">
                    <a:lumMod val="20000"/>
                    <a:lumOff val="80000"/>
                  </a:schemeClr>
                </a:solidFill>
              </a:rPr>
              <a:t>Charges</a:t>
            </a:r>
          </a:p>
        </p:txBody>
      </p:sp>
      <p:sp>
        <p:nvSpPr>
          <p:cNvPr id="13" name="Text Placeholder 5">
            <a:extLst>
              <a:ext uri="{FF2B5EF4-FFF2-40B4-BE49-F238E27FC236}">
                <a16:creationId xmlns:a16="http://schemas.microsoft.com/office/drawing/2014/main" id="{EEFC0850-7DBD-4FCE-A45F-E508FE648168}"/>
              </a:ext>
            </a:extLst>
          </p:cNvPr>
          <p:cNvSpPr txBox="1">
            <a:spLocks/>
          </p:cNvSpPr>
          <p:nvPr/>
        </p:nvSpPr>
        <p:spPr>
          <a:xfrm>
            <a:off x="555198" y="3937732"/>
            <a:ext cx="3793682" cy="295418"/>
          </a:xfrm>
          <a:prstGeom prst="rect">
            <a:avLst/>
          </a:prstGeom>
        </p:spPr>
        <p:txBody>
          <a:bodyPr vert="horz" lIns="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200" dirty="0">
                <a:solidFill>
                  <a:schemeClr val="accent2">
                    <a:lumMod val="75000"/>
                  </a:schemeClr>
                </a:solidFill>
              </a:rPr>
              <a:t>Minutes</a:t>
            </a:r>
            <a:endParaRPr lang="en-US" sz="2200" dirty="0">
              <a:solidFill>
                <a:schemeClr val="accent2">
                  <a:lumMod val="75000"/>
                </a:schemeClr>
              </a:solidFill>
            </a:endParaRPr>
          </a:p>
        </p:txBody>
      </p:sp>
      <p:pic>
        <p:nvPicPr>
          <p:cNvPr id="14" name="Picture 13">
            <a:extLst>
              <a:ext uri="{FF2B5EF4-FFF2-40B4-BE49-F238E27FC236}">
                <a16:creationId xmlns:a16="http://schemas.microsoft.com/office/drawing/2014/main" id="{7B2B05E0-C1C3-42C5-9E44-9F695EAABCE8}"/>
              </a:ext>
            </a:extLst>
          </p:cNvPr>
          <p:cNvPicPr>
            <a:picLocks noChangeAspect="1"/>
          </p:cNvPicPr>
          <p:nvPr/>
        </p:nvPicPr>
        <p:blipFill>
          <a:blip r:embed="rId5"/>
          <a:stretch>
            <a:fillRect/>
          </a:stretch>
        </p:blipFill>
        <p:spPr>
          <a:xfrm>
            <a:off x="262856" y="4452370"/>
            <a:ext cx="3025428" cy="2332286"/>
          </a:xfrm>
          <a:prstGeom prst="rect">
            <a:avLst/>
          </a:prstGeom>
        </p:spPr>
      </p:pic>
      <p:pic>
        <p:nvPicPr>
          <p:cNvPr id="15" name="Picture 14">
            <a:extLst>
              <a:ext uri="{FF2B5EF4-FFF2-40B4-BE49-F238E27FC236}">
                <a16:creationId xmlns:a16="http://schemas.microsoft.com/office/drawing/2014/main" id="{71F7974A-5726-48D7-AC71-0AA80AD450F0}"/>
              </a:ext>
            </a:extLst>
          </p:cNvPr>
          <p:cNvPicPr>
            <a:picLocks noChangeAspect="1"/>
          </p:cNvPicPr>
          <p:nvPr/>
        </p:nvPicPr>
        <p:blipFill>
          <a:blip r:embed="rId6"/>
          <a:stretch>
            <a:fillRect/>
          </a:stretch>
        </p:blipFill>
        <p:spPr>
          <a:xfrm>
            <a:off x="4627778" y="4524997"/>
            <a:ext cx="2855851" cy="2184538"/>
          </a:xfrm>
          <a:prstGeom prst="rect">
            <a:avLst/>
          </a:prstGeom>
        </p:spPr>
      </p:pic>
      <p:pic>
        <p:nvPicPr>
          <p:cNvPr id="17" name="Picture 16">
            <a:extLst>
              <a:ext uri="{FF2B5EF4-FFF2-40B4-BE49-F238E27FC236}">
                <a16:creationId xmlns:a16="http://schemas.microsoft.com/office/drawing/2014/main" id="{D8CFF973-15BD-4F60-BF61-EA499C35C08F}"/>
              </a:ext>
            </a:extLst>
          </p:cNvPr>
          <p:cNvPicPr>
            <a:picLocks noChangeAspect="1"/>
          </p:cNvPicPr>
          <p:nvPr/>
        </p:nvPicPr>
        <p:blipFill>
          <a:blip r:embed="rId7"/>
          <a:stretch>
            <a:fillRect/>
          </a:stretch>
        </p:blipFill>
        <p:spPr>
          <a:xfrm>
            <a:off x="8794577" y="4452370"/>
            <a:ext cx="2804560" cy="2257165"/>
          </a:xfrm>
          <a:prstGeom prst="rect">
            <a:avLst/>
          </a:prstGeom>
        </p:spPr>
      </p:pic>
    </p:spTree>
    <p:extLst>
      <p:ext uri="{BB962C8B-B14F-4D97-AF65-F5344CB8AC3E}">
        <p14:creationId xmlns:p14="http://schemas.microsoft.com/office/powerpoint/2010/main" val="10002125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lstStyle/>
          <a:p>
            <a:r>
              <a:rPr lang="en-US" dirty="0"/>
              <a:t>Lorem ipsum dolor sit amet, consectetur adipiscing elit. Phasellus auctor efficitur </a:t>
            </a:r>
            <a:br>
              <a:rPr lang="en-US" dirty="0"/>
            </a:br>
            <a:r>
              <a:rPr lang="en-US" dirty="0"/>
              <a:t>duiet facilisis. </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a:lstStyle/>
          <a:p>
            <a:r>
              <a:rPr lang="en-US" dirty="0"/>
              <a:t>Lorem ipsum dolor sit amet, consectetur adipiscing elit. Phasellus auctor efficitur </a:t>
            </a:r>
            <a:br>
              <a:rPr lang="en-US" dirty="0"/>
            </a:br>
            <a:r>
              <a:rPr lang="en-US" dirty="0"/>
              <a:t>duiet facilisis. </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p:txBody>
          <a:bodyPr/>
          <a:lstStyle/>
          <a:p>
            <a:r>
              <a:rPr lang="en-US" dirty="0"/>
              <a:t>Lorem ipsum dolor sit amet, consectetur adipiscing elit. Phasellus auctor efficitur </a:t>
            </a:r>
            <a:br>
              <a:rPr lang="en-US" dirty="0"/>
            </a:br>
            <a:r>
              <a:rPr lang="en-US" dirty="0"/>
              <a:t>duiet facilisis. </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a:lstStyle/>
          <a:p>
            <a:r>
              <a:rPr lang="en-US" dirty="0"/>
              <a:t>Lorem ipsum dolor sit amet, consectetur adipiscing elit. Phasellus auctor efficitur </a:t>
            </a:r>
            <a:br>
              <a:rPr lang="en-US" dirty="0"/>
            </a:br>
            <a:r>
              <a:rPr lang="en-US" dirty="0"/>
              <a:t>duiet facilisis. </a:t>
            </a:r>
          </a:p>
        </p:txBody>
      </p:sp>
      <p:pic>
        <p:nvPicPr>
          <p:cNvPr id="40" name="Picture Placeholder 39" title="Decorative"/>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t="725" b="725"/>
          <a:stretch/>
        </p:blipFill>
        <p:spPr>
          <a:prstGeom prst="rect">
            <a:avLst/>
          </a:prstGeom>
        </p:spPr>
      </p:pic>
      <p:pic>
        <p:nvPicPr>
          <p:cNvPr id="41" name="Picture Placeholder 40" title="Decorative"/>
          <p:cNvPicPr>
            <a:picLocks noGrp="1" noChangeAspect="1"/>
          </p:cNvPicPr>
          <p:nvPr>
            <p:ph type="pic" sz="quarter" idx="14"/>
          </p:nvPr>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prstGeom prst="rect">
            <a:avLst/>
          </a:prstGeom>
        </p:spPr>
      </p:pic>
      <p:pic>
        <p:nvPicPr>
          <p:cNvPr id="42" name="Picture Placeholder 41" title="Decorative"/>
          <p:cNvPicPr>
            <a:picLocks noGrp="1" noChangeAspect="1"/>
          </p:cNvPicPr>
          <p:nvPr>
            <p:ph type="pic" sz="quarter" idx="15"/>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t="9448" b="9448"/>
          <a:stretch/>
        </p:blipFill>
        <p:spPr>
          <a:prstGeom prst="rect">
            <a:avLst/>
          </a:prstGeom>
        </p:spPr>
      </p:pic>
      <p:pic>
        <p:nvPicPr>
          <p:cNvPr id="43" name="Picture Placeholder 42" title="Decorative"/>
          <p:cNvPicPr>
            <a:picLocks noGrp="1" noChangeAspect="1"/>
          </p:cNvPicPr>
          <p:nvPr>
            <p:ph type="pic" sz="quarter" idx="16"/>
          </p:nvPr>
        </p:nvPicPr>
        <p:blipFill rotWithShape="1">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t="90" b="90"/>
          <a:stretch/>
        </p:blipFill>
        <p:spPr>
          <a:prstGeom prst="rect">
            <a:avLst/>
          </a:prstGeom>
        </p:spPr>
      </p:pic>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normAutofit/>
          </a:bodyPr>
          <a:lstStyle/>
          <a:p>
            <a:r>
              <a:rPr lang="en-US" dirty="0"/>
              <a:t>Click to Add Icon Slide Title Here</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p:txBody>
          <a:bodyPr>
            <a:normAutofit/>
          </a:bodyPr>
          <a:lstStyle/>
          <a:p>
            <a:r>
              <a:rPr lang="en-US" dirty="0"/>
              <a:t>SUBTITLE GOES HERE</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Cras consequat gravida aliquam. Maecenas cursus eleifend risus, in vulputate velit imperdiet non. Aenean tincidunt euismod ultricies. Fusce tempor dui ipsum, nec ultricies ante eleifend vel curabitur.</a:t>
            </a:r>
          </a:p>
        </p:txBody>
      </p:sp>
    </p:spTree>
    <p:extLst>
      <p:ext uri="{BB962C8B-B14F-4D97-AF65-F5344CB8AC3E}">
        <p14:creationId xmlns:p14="http://schemas.microsoft.com/office/powerpoint/2010/main" val="20326074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81EF999-A884-4768-A0F6-4A5244B24ED1}"/>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81" r="81"/>
          <a:stretch/>
        </p:blipFill>
        <p:spPr/>
      </p:pic>
      <p:pic>
        <p:nvPicPr>
          <p:cNvPr id="16" name="Picture Placeholder 11">
            <a:extLst>
              <a:ext uri="{FF2B5EF4-FFF2-40B4-BE49-F238E27FC236}">
                <a16:creationId xmlns:a16="http://schemas.microsoft.com/office/drawing/2014/main" id="{F0C1B8B8-F1A3-42A5-8865-E0498306BCB7}"/>
              </a:ext>
              <a:ext uri="{C183D7F6-B498-43B3-948B-1728B52AA6E4}">
                <adec:decorative xmlns:adec="http://schemas.microsoft.com/office/drawing/2017/decorative" val="1"/>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l="78" r="78"/>
          <a:stretch>
            <a:fillRect/>
          </a:stretch>
        </p:blipFill>
        <p:spPr/>
      </p:pic>
      <p:pic>
        <p:nvPicPr>
          <p:cNvPr id="36" name="Picture Placeholder 35">
            <a:extLst>
              <a:ext uri="{FF2B5EF4-FFF2-40B4-BE49-F238E27FC236}">
                <a16:creationId xmlns:a16="http://schemas.microsoft.com/office/drawing/2014/main" id="{6CBE990D-619E-4EC3-8E3B-3235FF40870D}"/>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4" cstate="email">
            <a:extLst>
              <a:ext uri="{28A0092B-C50C-407E-A947-70E740481C1C}">
                <a14:useLocalDpi xmlns:a14="http://schemas.microsoft.com/office/drawing/2010/main"/>
              </a:ext>
            </a:extLst>
          </a:blip>
          <a:srcRect t="91" b="91"/>
          <a:stretch/>
        </p:blipFill>
        <p:spPr/>
      </p:pic>
      <p:pic>
        <p:nvPicPr>
          <p:cNvPr id="45" name="Picture Placeholder 13" descr="3 ladies in discussion" title="Decorative">
            <a:extLst>
              <a:ext uri="{FF2B5EF4-FFF2-40B4-BE49-F238E27FC236}">
                <a16:creationId xmlns:a16="http://schemas.microsoft.com/office/drawing/2014/main" id="{15E558B1-9F51-4146-A449-BF38892A8453}"/>
              </a:ext>
              <a:ext uri="{C183D7F6-B498-43B3-948B-1728B52AA6E4}">
                <adec:decorative xmlns:adec="http://schemas.microsoft.com/office/drawing/2017/decorative" val="0"/>
              </a:ext>
            </a:extLst>
          </p:cNvPr>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t="36" b="36"/>
          <a:stretch>
            <a:fillRect/>
          </a:stretch>
        </p:blipFill>
        <p:spPr/>
      </p:pic>
      <p:pic>
        <p:nvPicPr>
          <p:cNvPr id="13" name="Picture Placeholder 5">
            <a:extLst>
              <a:ext uri="{FF2B5EF4-FFF2-40B4-BE49-F238E27FC236}">
                <a16:creationId xmlns:a16="http://schemas.microsoft.com/office/drawing/2014/main" id="{C1F0D4FA-A491-4D35-84B8-333978500F59}"/>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6" cstate="email">
            <a:extLst>
              <a:ext uri="{28A0092B-C50C-407E-A947-70E740481C1C}">
                <a14:useLocalDpi xmlns:a14="http://schemas.microsoft.com/office/drawing/2010/main"/>
              </a:ext>
            </a:extLst>
          </a:blip>
          <a:srcRect t="76" b="76"/>
          <a:stretch/>
        </p:blipFill>
        <p:spPr/>
      </p:pic>
      <p:pic>
        <p:nvPicPr>
          <p:cNvPr id="15" name="Picture Placeholder 14" descr="two ladies talking" title="Decorative">
            <a:extLst>
              <a:ext uri="{FF2B5EF4-FFF2-40B4-BE49-F238E27FC236}">
                <a16:creationId xmlns:a16="http://schemas.microsoft.com/office/drawing/2014/main" id="{6E7929E0-03DA-4DB9-A1CD-6B898CCC0F9E}"/>
              </a:ext>
            </a:extLst>
          </p:cNvPr>
          <p:cNvPicPr>
            <a:picLocks noGrp="1" noChangeAspect="1"/>
          </p:cNvPicPr>
          <p:nvPr>
            <p:ph type="pic" sz="quarter" idx="15"/>
          </p:nvPr>
        </p:nvPicPr>
        <p:blipFill rotWithShape="1">
          <a:blip r:embed="rId7" cstate="email">
            <a:extLst>
              <a:ext uri="{28A0092B-C50C-407E-A947-70E740481C1C}">
                <a14:useLocalDpi xmlns:a14="http://schemas.microsoft.com/office/drawing/2010/main"/>
              </a:ext>
            </a:extLst>
          </a:blip>
          <a:srcRect t="301" b="301"/>
          <a:stretch/>
        </p:blipFill>
        <p:spPr/>
      </p:pic>
      <p:sp>
        <p:nvSpPr>
          <p:cNvPr id="54" name="Title 53" hidden="1">
            <a:extLst>
              <a:ext uri="{FF2B5EF4-FFF2-40B4-BE49-F238E27FC236}">
                <a16:creationId xmlns:a16="http://schemas.microsoft.com/office/drawing/2014/main" id="{4C6A162B-A7A0-49BC-B7CB-0A66DC41715E}"/>
              </a:ext>
            </a:extLst>
          </p:cNvPr>
          <p:cNvSpPr>
            <a:spLocks noGrp="1"/>
          </p:cNvSpPr>
          <p:nvPr>
            <p:ph type="title" idx="4294967295"/>
          </p:nvPr>
        </p:nvSpPr>
        <p:spPr>
          <a:xfrm>
            <a:off x="0" y="-571500"/>
            <a:ext cx="10515600" cy="555625"/>
          </a:xfrm>
        </p:spPr>
        <p:txBody>
          <a:bodyPr>
            <a:normAutofit/>
          </a:bodyPr>
          <a:lstStyle/>
          <a:p>
            <a:r>
              <a:rPr lang="en-US" sz="2000" dirty="0">
                <a:solidFill>
                  <a:schemeClr val="bg1">
                    <a:lumMod val="85000"/>
                  </a:schemeClr>
                </a:solidFill>
              </a:rPr>
              <a:t>Photo Collage</a:t>
            </a:r>
          </a:p>
        </p:txBody>
      </p:sp>
    </p:spTree>
    <p:extLst>
      <p:ext uri="{BB962C8B-B14F-4D97-AF65-F5344CB8AC3E}">
        <p14:creationId xmlns:p14="http://schemas.microsoft.com/office/powerpoint/2010/main" val="125000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F73363B-F142-42E2-B7E2-C18F75292AE9}"/>
              </a:ext>
            </a:extLst>
          </p:cNvPr>
          <p:cNvSpPr>
            <a:spLocks noGrp="1"/>
          </p:cNvSpPr>
          <p:nvPr>
            <p:ph type="body" sz="quarter" idx="12"/>
          </p:nvPr>
        </p:nvSpPr>
        <p:spPr>
          <a:xfrm>
            <a:off x="2595410" y="658449"/>
            <a:ext cx="7001180" cy="382749"/>
          </a:xfrm>
        </p:spPr>
        <p:txBody>
          <a:bodyPr/>
          <a:lstStyle/>
          <a:p>
            <a:pPr algn="ctr"/>
            <a:r>
              <a:rPr lang="en-US" sz="2000" dirty="0">
                <a:latin typeface="Times New Roman" panose="02020603050405020304" pitchFamily="18" charset="0"/>
                <a:cs typeface="Times New Roman" panose="02020603050405020304" pitchFamily="18" charset="0"/>
              </a:rPr>
              <a:t> </a:t>
            </a:r>
          </a:p>
        </p:txBody>
      </p:sp>
      <p:sp>
        <p:nvSpPr>
          <p:cNvPr id="6" name="Text Placeholder 5">
            <a:extLst>
              <a:ext uri="{FF2B5EF4-FFF2-40B4-BE49-F238E27FC236}">
                <a16:creationId xmlns:a16="http://schemas.microsoft.com/office/drawing/2014/main" id="{7C9C9112-0296-473E-AD17-CA389379FC70}"/>
              </a:ext>
            </a:extLst>
          </p:cNvPr>
          <p:cNvSpPr>
            <a:spLocks noGrp="1"/>
          </p:cNvSpPr>
          <p:nvPr>
            <p:ph type="body" sz="quarter" idx="13"/>
          </p:nvPr>
        </p:nvSpPr>
        <p:spPr>
          <a:xfrm>
            <a:off x="1813218" y="4008099"/>
            <a:ext cx="4869806" cy="1896435"/>
          </a:xfrm>
        </p:spPr>
        <p:txBody>
          <a:bodyPr/>
          <a:lstStyle/>
          <a:p>
            <a:endParaRPr lang="en-US" dirty="0"/>
          </a:p>
        </p:txBody>
      </p:sp>
      <p:sp>
        <p:nvSpPr>
          <p:cNvPr id="9" name="Title 1">
            <a:extLst>
              <a:ext uri="{FF2B5EF4-FFF2-40B4-BE49-F238E27FC236}">
                <a16:creationId xmlns:a16="http://schemas.microsoft.com/office/drawing/2014/main" id="{ACE2CB68-97F5-4C2E-A8CC-031CB9C09DC4}"/>
              </a:ext>
            </a:extLst>
          </p:cNvPr>
          <p:cNvSpPr txBox="1">
            <a:spLocks/>
          </p:cNvSpPr>
          <p:nvPr/>
        </p:nvSpPr>
        <p:spPr>
          <a:xfrm>
            <a:off x="0" y="-667114"/>
            <a:ext cx="12105984" cy="1325563"/>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sz="3200" spc="-150" dirty="0"/>
              <a:t>Explore Data Analysis  </a:t>
            </a:r>
            <a:r>
              <a:rPr lang="en-US" sz="3200" b="1" i="0" kern="1200" spc="-150" dirty="0">
                <a:latin typeface="+mj-lt"/>
                <a:ea typeface="+mj-ea"/>
                <a:cs typeface="+mj-cs"/>
              </a:rPr>
              <a:t>-- Summary </a:t>
            </a:r>
            <a:r>
              <a:rPr lang="en-US" sz="3200" dirty="0"/>
              <a:t>				All Numeric Attributes</a:t>
            </a:r>
          </a:p>
        </p:txBody>
      </p:sp>
      <p:sp>
        <p:nvSpPr>
          <p:cNvPr id="10" name="Text Placeholder 4">
            <a:extLst>
              <a:ext uri="{FF2B5EF4-FFF2-40B4-BE49-F238E27FC236}">
                <a16:creationId xmlns:a16="http://schemas.microsoft.com/office/drawing/2014/main" id="{B59ADF8E-6DFC-4B7A-883E-238C2DB104BA}"/>
              </a:ext>
            </a:extLst>
          </p:cNvPr>
          <p:cNvSpPr txBox="1">
            <a:spLocks/>
          </p:cNvSpPr>
          <p:nvPr/>
        </p:nvSpPr>
        <p:spPr>
          <a:xfrm>
            <a:off x="2080153" y="810849"/>
            <a:ext cx="7001180" cy="382749"/>
          </a:xfrm>
          <a:prstGeom prst="rect">
            <a:avLst/>
          </a:prstGeom>
        </p:spPr>
        <p:txBody>
          <a:bodyPr vert="horz" lIns="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latin typeface="Times New Roman" panose="02020603050405020304" pitchFamily="18" charset="0"/>
                <a:cs typeface="Times New Roman" panose="02020603050405020304" pitchFamily="18" charset="0"/>
              </a:rPr>
              <a:t>Correlation Matrix</a:t>
            </a:r>
          </a:p>
        </p:txBody>
      </p:sp>
      <p:pic>
        <p:nvPicPr>
          <p:cNvPr id="12" name="Picture 11">
            <a:extLst>
              <a:ext uri="{FF2B5EF4-FFF2-40B4-BE49-F238E27FC236}">
                <a16:creationId xmlns:a16="http://schemas.microsoft.com/office/drawing/2014/main" id="{2C8AA23C-7725-42B7-B9F9-4E2770B11E74}"/>
              </a:ext>
            </a:extLst>
          </p:cNvPr>
          <p:cNvPicPr>
            <a:picLocks noChangeAspect="1"/>
          </p:cNvPicPr>
          <p:nvPr/>
        </p:nvPicPr>
        <p:blipFill>
          <a:blip r:embed="rId2"/>
          <a:stretch>
            <a:fillRect/>
          </a:stretch>
        </p:blipFill>
        <p:spPr>
          <a:xfrm>
            <a:off x="1610017" y="1402645"/>
            <a:ext cx="7156611" cy="5210907"/>
          </a:xfrm>
          <a:prstGeom prst="rect">
            <a:avLst/>
          </a:prstGeom>
        </p:spPr>
      </p:pic>
      <p:cxnSp>
        <p:nvCxnSpPr>
          <p:cNvPr id="3" name="Straight Arrow Connector 2">
            <a:extLst>
              <a:ext uri="{FF2B5EF4-FFF2-40B4-BE49-F238E27FC236}">
                <a16:creationId xmlns:a16="http://schemas.microsoft.com/office/drawing/2014/main" id="{D9445A2A-4352-48FD-97D4-98B26E896F7E}"/>
              </a:ext>
            </a:extLst>
          </p:cNvPr>
          <p:cNvCxnSpPr/>
          <p:nvPr/>
        </p:nvCxnSpPr>
        <p:spPr>
          <a:xfrm flipV="1">
            <a:off x="6836229" y="1785257"/>
            <a:ext cx="2525485" cy="4209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1C8CD1-7052-4590-923E-04B955D9226E}"/>
              </a:ext>
            </a:extLst>
          </p:cNvPr>
          <p:cNvSpPr txBox="1"/>
          <p:nvPr/>
        </p:nvSpPr>
        <p:spPr>
          <a:xfrm>
            <a:off x="9361714" y="1402645"/>
            <a:ext cx="2293257" cy="1200329"/>
          </a:xfrm>
          <a:prstGeom prst="rect">
            <a:avLst/>
          </a:prstGeom>
          <a:solidFill>
            <a:schemeClr val="accent1">
              <a:lumMod val="40000"/>
              <a:lumOff val="60000"/>
            </a:schemeClr>
          </a:solidFill>
        </p:spPr>
        <p:txBody>
          <a:bodyPr wrap="square" rtlCol="0">
            <a:spAutoFit/>
          </a:bodyPr>
          <a:lstStyle/>
          <a:p>
            <a:r>
              <a:rPr lang="en-US" dirty="0"/>
              <a:t>High correlation among Minutes of calls and Charge of Calls as expected</a:t>
            </a:r>
          </a:p>
        </p:txBody>
      </p:sp>
      <p:sp>
        <p:nvSpPr>
          <p:cNvPr id="11" name="TextBox 10">
            <a:extLst>
              <a:ext uri="{FF2B5EF4-FFF2-40B4-BE49-F238E27FC236}">
                <a16:creationId xmlns:a16="http://schemas.microsoft.com/office/drawing/2014/main" id="{21768BB5-659A-4456-8822-AC8BA63F0330}"/>
              </a:ext>
            </a:extLst>
          </p:cNvPr>
          <p:cNvSpPr txBox="1"/>
          <p:nvPr/>
        </p:nvSpPr>
        <p:spPr>
          <a:xfrm>
            <a:off x="8085525" y="4855190"/>
            <a:ext cx="2293257" cy="1200329"/>
          </a:xfrm>
          <a:prstGeom prst="rect">
            <a:avLst/>
          </a:prstGeom>
          <a:solidFill>
            <a:schemeClr val="accent1">
              <a:lumMod val="40000"/>
              <a:lumOff val="60000"/>
            </a:schemeClr>
          </a:solidFill>
        </p:spPr>
        <p:txBody>
          <a:bodyPr wrap="square" rtlCol="0">
            <a:spAutoFit/>
          </a:bodyPr>
          <a:lstStyle/>
          <a:p>
            <a:r>
              <a:rPr lang="en-US" dirty="0"/>
              <a:t>Other correlations between  Numerical Attributes are not obvious</a:t>
            </a:r>
          </a:p>
        </p:txBody>
      </p:sp>
    </p:spTree>
    <p:extLst>
      <p:ext uri="{BB962C8B-B14F-4D97-AF65-F5344CB8AC3E}">
        <p14:creationId xmlns:p14="http://schemas.microsoft.com/office/powerpoint/2010/main" val="2669954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289597" y="320465"/>
            <a:ext cx="2166257" cy="2132265"/>
          </a:xfrm>
        </p:spPr>
        <p:txBody>
          <a:bodyPr>
            <a:normAutofit/>
          </a:bodyPr>
          <a:lstStyle/>
          <a:p>
            <a:pPr algn="dist"/>
            <a:r>
              <a:rPr lang="en-US" sz="4400" b="1" i="0" kern="1200" spc="-150" dirty="0">
                <a:latin typeface="+mj-lt"/>
                <a:ea typeface="+mj-ea"/>
                <a:cs typeface="+mj-cs"/>
              </a:rPr>
              <a:t>EDA Univariate Analysis</a:t>
            </a:r>
            <a:endParaRPr lang="en-US" sz="4400" dirty="0"/>
          </a:p>
        </p:txBody>
      </p:sp>
      <p:sp>
        <p:nvSpPr>
          <p:cNvPr id="3" name="Text Placeholder 2">
            <a:extLst>
              <a:ext uri="{FF2B5EF4-FFF2-40B4-BE49-F238E27FC236}">
                <a16:creationId xmlns:a16="http://schemas.microsoft.com/office/drawing/2014/main" id="{FBA79A52-9A1E-4438-802F-5066149239D5}"/>
              </a:ext>
            </a:extLst>
          </p:cNvPr>
          <p:cNvSpPr>
            <a:spLocks noGrp="1"/>
          </p:cNvSpPr>
          <p:nvPr>
            <p:ph type="body" sz="quarter" idx="16"/>
          </p:nvPr>
        </p:nvSpPr>
        <p:spPr>
          <a:xfrm>
            <a:off x="49795" y="3831177"/>
            <a:ext cx="3085618" cy="994565"/>
          </a:xfrm>
        </p:spPr>
        <p:txBody>
          <a:bodyPr/>
          <a:lstStyle/>
          <a:p>
            <a:r>
              <a:rPr lang="en-US" altLang="zh-CN" dirty="0"/>
              <a:t>Data Review:</a:t>
            </a:r>
          </a:p>
          <a:p>
            <a:r>
              <a:rPr lang="en-US" dirty="0"/>
              <a:t>Clean</a:t>
            </a:r>
          </a:p>
        </p:txBody>
      </p:sp>
      <p:pic>
        <p:nvPicPr>
          <p:cNvPr id="6" name="Picture 5">
            <a:extLst>
              <a:ext uri="{FF2B5EF4-FFF2-40B4-BE49-F238E27FC236}">
                <a16:creationId xmlns:a16="http://schemas.microsoft.com/office/drawing/2014/main" id="{6F8EAD01-83A2-4911-B01C-211CB8853375}"/>
              </a:ext>
            </a:extLst>
          </p:cNvPr>
          <p:cNvPicPr>
            <a:picLocks noChangeAspect="1"/>
          </p:cNvPicPr>
          <p:nvPr/>
        </p:nvPicPr>
        <p:blipFill rotWithShape="1">
          <a:blip r:embed="rId2"/>
          <a:srcRect t="6165" b="2"/>
          <a:stretch/>
        </p:blipFill>
        <p:spPr>
          <a:xfrm>
            <a:off x="49795" y="5123543"/>
            <a:ext cx="4695825" cy="831227"/>
          </a:xfrm>
          <a:prstGeom prst="rect">
            <a:avLst/>
          </a:prstGeom>
        </p:spPr>
      </p:pic>
      <p:sp>
        <p:nvSpPr>
          <p:cNvPr id="11" name="Text Placeholder 6">
            <a:extLst>
              <a:ext uri="{FF2B5EF4-FFF2-40B4-BE49-F238E27FC236}">
                <a16:creationId xmlns:a16="http://schemas.microsoft.com/office/drawing/2014/main" id="{AE171044-F5E1-4777-ACBB-AD95C977044B}"/>
              </a:ext>
            </a:extLst>
          </p:cNvPr>
          <p:cNvSpPr txBox="1">
            <a:spLocks/>
          </p:cNvSpPr>
          <p:nvPr/>
        </p:nvSpPr>
        <p:spPr>
          <a:xfrm>
            <a:off x="1110986" y="2917370"/>
            <a:ext cx="3327905" cy="382749"/>
          </a:xfrm>
          <a:prstGeom prst="rect">
            <a:avLst/>
          </a:prstGeom>
        </p:spPr>
        <p:txBody>
          <a:bodyPr vert="horz" lIns="0" tIns="0" rIns="91440" bIns="45720" rtlCol="0">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000" b="0" i="0" kern="1200">
                <a:solidFill>
                  <a:schemeClr val="tx1"/>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1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dist"/>
            <a:r>
              <a:rPr lang="en-US" sz="4000" b="1" spc="-150" dirty="0">
                <a:solidFill>
                  <a:schemeClr val="bg1"/>
                </a:solidFill>
                <a:latin typeface="+mj-lt"/>
                <a:ea typeface="+mj-ea"/>
                <a:cs typeface="Gill Sans" panose="020B0502020104020203" pitchFamily="34" charset="-79"/>
              </a:rPr>
              <a:t>Categorical Attributes</a:t>
            </a:r>
          </a:p>
        </p:txBody>
      </p:sp>
      <p:pic>
        <p:nvPicPr>
          <p:cNvPr id="14" name="Picture 13">
            <a:extLst>
              <a:ext uri="{FF2B5EF4-FFF2-40B4-BE49-F238E27FC236}">
                <a16:creationId xmlns:a16="http://schemas.microsoft.com/office/drawing/2014/main" id="{AF6A17C5-E373-4B46-81A2-A45A00066971}"/>
              </a:ext>
            </a:extLst>
          </p:cNvPr>
          <p:cNvPicPr>
            <a:picLocks noChangeAspect="1"/>
          </p:cNvPicPr>
          <p:nvPr/>
        </p:nvPicPr>
        <p:blipFill>
          <a:blip r:embed="rId3"/>
          <a:stretch>
            <a:fillRect/>
          </a:stretch>
        </p:blipFill>
        <p:spPr>
          <a:xfrm>
            <a:off x="4626429" y="0"/>
            <a:ext cx="5399314" cy="6858000"/>
          </a:xfrm>
          <a:prstGeom prst="rect">
            <a:avLst/>
          </a:prstGeom>
        </p:spPr>
      </p:pic>
    </p:spTree>
    <p:extLst>
      <p:ext uri="{BB962C8B-B14F-4D97-AF65-F5344CB8AC3E}">
        <p14:creationId xmlns:p14="http://schemas.microsoft.com/office/powerpoint/2010/main" val="2465705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3396</TotalTime>
  <Words>2628</Words>
  <Application>Microsoft Office PowerPoint</Application>
  <PresentationFormat>Widescreen</PresentationFormat>
  <Paragraphs>304</Paragraphs>
  <Slides>71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Helvetica Light</vt:lpstr>
      <vt:lpstr>zeitung</vt:lpstr>
      <vt:lpstr>Arial</vt:lpstr>
      <vt:lpstr>Calibri</vt:lpstr>
      <vt:lpstr>Calibri Light</vt:lpstr>
      <vt:lpstr>Constantia</vt:lpstr>
      <vt:lpstr>Georgia</vt:lpstr>
      <vt:lpstr>Raleway</vt:lpstr>
      <vt:lpstr>Times New Roman</vt:lpstr>
      <vt:lpstr>Office Theme</vt:lpstr>
      <vt:lpstr>Telecom Churn</vt:lpstr>
      <vt:lpstr>Project Overview</vt:lpstr>
      <vt:lpstr>Explore Data Analysis  -- Summary         Dataset summary</vt:lpstr>
      <vt:lpstr>Explore Data Analysis -Summary</vt:lpstr>
      <vt:lpstr>Explore Data Analysis  -- Summary        Numerical Attributes</vt:lpstr>
      <vt:lpstr>Explore Data Analysis  -- Summary  -- initial Data review and cleanup    -- Categorical Attributes          </vt:lpstr>
      <vt:lpstr>PowerPoint Presentation</vt:lpstr>
      <vt:lpstr>PowerPoint Presentation</vt:lpstr>
      <vt:lpstr>EDA Univariate Analysis</vt:lpstr>
      <vt:lpstr>PowerPoint Presentation</vt:lpstr>
      <vt:lpstr>PowerPoint Presentation</vt:lpstr>
      <vt:lpstr>PowerPoint Presentation</vt:lpstr>
      <vt:lpstr>PowerPoint Presentation</vt:lpstr>
      <vt:lpstr>PowerPoint Presentation</vt:lpstr>
      <vt:lpstr>PowerPoint Presentation</vt:lpstr>
      <vt:lpstr>Data Modeling</vt:lpstr>
      <vt:lpstr>KNN and its key features</vt:lpstr>
      <vt:lpstr>Logistic Regression and its key features</vt:lpstr>
      <vt:lpstr>Naïve Bayes Classifier and its key features</vt:lpstr>
      <vt:lpstr>Random Forest and its key features</vt:lpstr>
      <vt:lpstr>PowerPoint Presentation</vt:lpstr>
      <vt:lpstr>Clustering in Customer Segmentation</vt:lpstr>
      <vt:lpstr>Create binary dummy variables for factors</vt:lpstr>
      <vt:lpstr>Clustering tendency and an elbow diagram</vt:lpstr>
      <vt:lpstr>4 Groups of similar customers</vt:lpstr>
      <vt:lpstr>4 Groups of similar customers</vt:lpstr>
      <vt:lpstr>Insights from  the clustering result</vt:lpstr>
      <vt:lpstr>Insights from  the clustering result</vt:lpstr>
      <vt:lpstr>Insights from  the clustering result</vt:lpstr>
      <vt:lpstr>Recommendation</vt:lpstr>
      <vt:lpstr>Appendix – Full EDA</vt:lpstr>
      <vt:lpstr>EDA  -- initial Data review and cleanup         numerics</vt:lpstr>
      <vt:lpstr>EDA  -- initial Data review and cleanup         Character Variables</vt:lpstr>
      <vt:lpstr>EDA  -- initial Data review and cleanup         Initial Observations</vt:lpstr>
      <vt:lpstr>EDA  -- initial Data review and cleanup         </vt:lpstr>
      <vt:lpstr>Summary of Attributes After Initial Analysis</vt:lpstr>
      <vt:lpstr>PowerPoint Presentation</vt:lpstr>
      <vt:lpstr>PowerPoint Presentation</vt:lpstr>
      <vt:lpstr>EDA Univariate Analysis</vt:lpstr>
      <vt:lpstr>PowerPoint Presentation</vt:lpstr>
      <vt:lpstr>PowerPoint Presentation</vt:lpstr>
      <vt:lpstr>Bivariate Analysis    Measure/Measure</vt:lpstr>
      <vt:lpstr>Bivariate Analysis    Measure/Measure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Click to Add Icon Slide Title Here</vt:lpstr>
      <vt:lpstr>Photo Collage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Churn</dc:title>
  <dc:creator>1067024657@qq.com</dc:creator>
  <cp:lastModifiedBy>1067024657@qq.com</cp:lastModifiedBy>
  <cp:revision>20</cp:revision>
  <dcterms:created xsi:type="dcterms:W3CDTF">2021-12-02T23:29:07Z</dcterms:created>
  <dcterms:modified xsi:type="dcterms:W3CDTF">2021-12-13T21:56:36Z</dcterms:modified>
</cp:coreProperties>
</file>